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76" r:id="rId5"/>
    <p:sldId id="267" r:id="rId6"/>
    <p:sldId id="268" r:id="rId7"/>
    <p:sldId id="269" r:id="rId8"/>
    <p:sldId id="271" r:id="rId9"/>
    <p:sldId id="270" r:id="rId10"/>
    <p:sldId id="272" r:id="rId11"/>
    <p:sldId id="273" r:id="rId12"/>
    <p:sldId id="274" r:id="rId13"/>
    <p:sldId id="275" r:id="rId14"/>
    <p:sldId id="278" r:id="rId15"/>
    <p:sldId id="259" r:id="rId16"/>
    <p:sldId id="260" r:id="rId17"/>
    <p:sldId id="261" r:id="rId18"/>
    <p:sldId id="263" r:id="rId19"/>
    <p:sldId id="279" r:id="rId20"/>
    <p:sldId id="280" r:id="rId21"/>
    <p:sldId id="281" r:id="rId22"/>
    <p:sldId id="282" r:id="rId23"/>
    <p:sldId id="266" r:id="rId24"/>
    <p:sldId id="26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374E8D-3F53-4118-8DC8-1F157D2DF996}">
          <p14:sldIdLst>
            <p14:sldId id="256"/>
            <p14:sldId id="257"/>
            <p14:sldId id="258"/>
            <p14:sldId id="276"/>
            <p14:sldId id="267"/>
            <p14:sldId id="268"/>
            <p14:sldId id="269"/>
            <p14:sldId id="271"/>
            <p14:sldId id="270"/>
            <p14:sldId id="272"/>
            <p14:sldId id="273"/>
            <p14:sldId id="274"/>
            <p14:sldId id="275"/>
            <p14:sldId id="278"/>
            <p14:sldId id="259"/>
            <p14:sldId id="260"/>
            <p14:sldId id="261"/>
            <p14:sldId id="263"/>
            <p14:sldId id="279"/>
            <p14:sldId id="280"/>
            <p14:sldId id="281"/>
            <p14:sldId id="282"/>
            <p14:sldId id="266"/>
            <p14:sldId id="265"/>
          </p14:sldIdLst>
        </p14:section>
      </p14:sectionLst>
    </p:ext>
    <p:ext uri="{EFAFB233-063F-42B5-8137-9DF3F51BA10A}">
      <p15:sldGuideLst xmlns:p15="http://schemas.microsoft.com/office/powerpoint/2012/main">
        <p15:guide id="1" orient="horz" pos="2160">
          <p15:clr>
            <a:srgbClr val="A4A3A4"/>
          </p15:clr>
        </p15:guide>
        <p15:guide id="2" pos="26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3" d="100"/>
          <a:sy n="73" d="100"/>
        </p:scale>
        <p:origin x="1296" y="54"/>
      </p:cViewPr>
      <p:guideLst>
        <p:guide orient="horz" pos="2160"/>
        <p:guide pos="267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C556B-00C2-4CB8-8CF2-7B61F2967BDC}" type="datetimeFigureOut">
              <a:rPr lang="en-US" smtClean="0"/>
              <a:t>3/17/2018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5DEFC-6B7A-48FC-930F-F9C97FA39792}" type="slidenum">
              <a:rPr lang="en-US" smtClean="0"/>
              <a:t>‹#›</a:t>
            </a:fld>
            <a:endParaRPr lang="en-US"/>
          </a:p>
        </p:txBody>
      </p:sp>
    </p:spTree>
    <p:extLst>
      <p:ext uri="{BB962C8B-B14F-4D97-AF65-F5344CB8AC3E}">
        <p14:creationId xmlns:p14="http://schemas.microsoft.com/office/powerpoint/2010/main" val="2819126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5DEFC-6B7A-48FC-930F-F9C97FA39792}" type="slidenum">
              <a:rPr lang="en-US" smtClean="0"/>
              <a:t>5</a:t>
            </a:fld>
            <a:endParaRPr lang="en-US"/>
          </a:p>
        </p:txBody>
      </p:sp>
    </p:spTree>
    <p:extLst>
      <p:ext uri="{BB962C8B-B14F-4D97-AF65-F5344CB8AC3E}">
        <p14:creationId xmlns:p14="http://schemas.microsoft.com/office/powerpoint/2010/main" val="3063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5DEFC-6B7A-48FC-930F-F9C97FA39792}" type="slidenum">
              <a:rPr lang="en-US" smtClean="0"/>
              <a:t>16</a:t>
            </a:fld>
            <a:endParaRPr lang="en-US"/>
          </a:p>
        </p:txBody>
      </p:sp>
    </p:spTree>
    <p:extLst>
      <p:ext uri="{BB962C8B-B14F-4D97-AF65-F5344CB8AC3E}">
        <p14:creationId xmlns:p14="http://schemas.microsoft.com/office/powerpoint/2010/main" val="3544970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685800" y="3905522"/>
            <a:ext cx="6400800" cy="1752600"/>
          </a:xfrm>
        </p:spPr>
        <p:txBody>
          <a:bodyPr/>
          <a:lstStyle>
            <a:lvl1pPr marL="0" indent="0" algn="l">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080FA0F-8B97-B341-A3C5-C8B6A4804FDF}"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004115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2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80FA0F-8B97-B341-A3C5-C8B6A4804FDF}"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38713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836140"/>
            <a:ext cx="7772400" cy="1362075"/>
          </a:xfrm>
        </p:spPr>
        <p:txBody>
          <a:bodyPr anchor="t"/>
          <a:lstStyle>
            <a:lvl1pPr algn="l">
              <a:defRPr sz="4000" b="1" cap="all">
                <a:solidFill>
                  <a:srgbClr val="7F7F7F"/>
                </a:solidFill>
              </a:defRPr>
            </a:lvl1pPr>
          </a:lstStyle>
          <a:p>
            <a:r>
              <a:rPr lang="en-US" dirty="0"/>
              <a:t>Click to edit Master title style</a:t>
            </a:r>
          </a:p>
        </p:txBody>
      </p:sp>
      <p:sp>
        <p:nvSpPr>
          <p:cNvPr id="3" name="Text Placeholder 2"/>
          <p:cNvSpPr>
            <a:spLocks noGrp="1"/>
          </p:cNvSpPr>
          <p:nvPr>
            <p:ph type="body" idx="1"/>
          </p:nvPr>
        </p:nvSpPr>
        <p:spPr>
          <a:xfrm>
            <a:off x="722313" y="233595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80FA0F-8B97-B341-A3C5-C8B6A4804FDF}"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842418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80FA0F-8B97-B341-A3C5-C8B6A4804FDF}"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1519593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80FA0F-8B97-B341-A3C5-C8B6A4804FDF}" type="datetimeFigureOut">
              <a:rPr lang="en-US" smtClean="0"/>
              <a:t>3/17/2018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10701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080FA0F-8B97-B341-A3C5-C8B6A4804FDF}"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3267312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80FA0F-8B97-B341-A3C5-C8B6A4804FDF}" type="datetimeFigureOut">
              <a:rPr lang="en-US" smtClean="0"/>
              <a:t>3/17/2018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194916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530" y="175109"/>
            <a:ext cx="7077770" cy="566873"/>
          </a:xfrm>
        </p:spPr>
        <p:txBody>
          <a:bodyPr anchor="b"/>
          <a:lstStyle>
            <a:lvl1pPr algn="l">
              <a:defRPr sz="3000" b="0"/>
            </a:lvl1pPr>
          </a:lstStyle>
          <a:p>
            <a:r>
              <a:rPr lang="en-US" dirty="0"/>
              <a:t>Click to edit Master title style</a:t>
            </a:r>
          </a:p>
        </p:txBody>
      </p:sp>
      <p:sp>
        <p:nvSpPr>
          <p:cNvPr id="3" name="Content Placeholder 2"/>
          <p:cNvSpPr>
            <a:spLocks noGrp="1"/>
          </p:cNvSpPr>
          <p:nvPr>
            <p:ph idx="1"/>
          </p:nvPr>
        </p:nvSpPr>
        <p:spPr>
          <a:xfrm>
            <a:off x="3575050" y="1698002"/>
            <a:ext cx="5111750" cy="44281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98002"/>
            <a:ext cx="3008313" cy="442816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080FA0F-8B97-B341-A3C5-C8B6A4804FDF}"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329745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32382"/>
            <a:ext cx="5486400" cy="434956"/>
          </a:xfrm>
        </p:spPr>
        <p:txBody>
          <a:bodyPr anchor="b"/>
          <a:lstStyle>
            <a:lvl1pPr algn="l">
              <a:defRPr sz="2000" b="1">
                <a:solidFill>
                  <a:srgbClr val="7F7F7F"/>
                </a:solidFill>
              </a:defRPr>
            </a:lvl1pPr>
          </a:lstStyle>
          <a:p>
            <a:r>
              <a:rPr lang="en-US" dirty="0"/>
              <a:t>Click to edit Master title style</a:t>
            </a:r>
          </a:p>
        </p:txBody>
      </p:sp>
      <p:sp>
        <p:nvSpPr>
          <p:cNvPr id="3" name="Picture Placeholder 2"/>
          <p:cNvSpPr>
            <a:spLocks noGrp="1"/>
          </p:cNvSpPr>
          <p:nvPr>
            <p:ph type="pic" idx="1"/>
          </p:nvPr>
        </p:nvSpPr>
        <p:spPr>
          <a:xfrm>
            <a:off x="1792288" y="1569581"/>
            <a:ext cx="5486400" cy="31579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554490"/>
            <a:ext cx="5486400" cy="61770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80FA0F-8B97-B341-A3C5-C8B6A4804FDF}"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F26FD7-024E-724A-A51B-810E43B7EA5D}" type="slidenum">
              <a:rPr lang="en-US" smtClean="0"/>
              <a:t>‹#›</a:t>
            </a:fld>
            <a:endParaRPr lang="en-US"/>
          </a:p>
        </p:txBody>
      </p:sp>
    </p:spTree>
    <p:extLst>
      <p:ext uri="{BB962C8B-B14F-4D97-AF65-F5344CB8AC3E}">
        <p14:creationId xmlns:p14="http://schemas.microsoft.com/office/powerpoint/2010/main" val="250542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9994" y="-3"/>
            <a:ext cx="7316805" cy="9182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0FA0F-8B97-B341-A3C5-C8B6A4804FDF}" type="datetimeFigureOut">
              <a:rPr lang="en-US" smtClean="0"/>
              <a:t>3/17/2018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F26FD7-024E-724A-A51B-810E43B7EA5D}" type="slidenum">
              <a:rPr lang="en-US" smtClean="0"/>
              <a:t>‹#›</a:t>
            </a:fld>
            <a:endParaRPr lang="en-US"/>
          </a:p>
        </p:txBody>
      </p:sp>
    </p:spTree>
    <p:extLst>
      <p:ext uri="{BB962C8B-B14F-4D97-AF65-F5344CB8AC3E}">
        <p14:creationId xmlns:p14="http://schemas.microsoft.com/office/powerpoint/2010/main" val="2849151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457200" rtl="0" eaLnBrk="1" latinLnBrk="0" hangingPunct="1">
        <a:spcBef>
          <a:spcPct val="0"/>
        </a:spcBef>
        <a:buNone/>
        <a:defRPr sz="3000" kern="1200" cap="all">
          <a:solidFill>
            <a:schemeClr val="bg1"/>
          </a:solidFill>
          <a:latin typeface=""/>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7240" y="2300242"/>
            <a:ext cx="7772400" cy="1470025"/>
          </a:xfrm>
        </p:spPr>
        <p:txBody>
          <a:bodyPr/>
          <a:lstStyle/>
          <a:p>
            <a:pPr algn="ctr"/>
            <a:r>
              <a:rPr lang="en-US" dirty="0">
                <a:solidFill>
                  <a:schemeClr val="tx1"/>
                </a:solidFill>
              </a:rPr>
              <a:t>Data warehouse design</a:t>
            </a:r>
            <a:br>
              <a:rPr lang="en-US" dirty="0">
                <a:solidFill>
                  <a:schemeClr val="tx1"/>
                </a:solidFill>
              </a:rPr>
            </a:br>
            <a:r>
              <a:rPr lang="en-US" dirty="0">
                <a:solidFill>
                  <a:schemeClr val="tx1"/>
                </a:solidFill>
              </a:rPr>
              <a:t>Assignment 1</a:t>
            </a:r>
            <a:br>
              <a:rPr lang="en-US" dirty="0">
                <a:solidFill>
                  <a:schemeClr val="tx1"/>
                </a:solidFill>
              </a:rPr>
            </a:br>
            <a:r>
              <a:rPr lang="en-US" dirty="0">
                <a:solidFill>
                  <a:schemeClr val="tx1"/>
                </a:solidFill>
              </a:rPr>
              <a:t>Group 2</a:t>
            </a:r>
          </a:p>
        </p:txBody>
      </p:sp>
      <p:sp>
        <p:nvSpPr>
          <p:cNvPr id="3" name="Subtitle 2"/>
          <p:cNvSpPr>
            <a:spLocks noGrp="1"/>
          </p:cNvSpPr>
          <p:nvPr>
            <p:ph type="subTitle" idx="1"/>
          </p:nvPr>
        </p:nvSpPr>
        <p:spPr/>
        <p:txBody>
          <a:bodyPr>
            <a:normAutofit lnSpcReduction="10000"/>
          </a:bodyPr>
          <a:lstStyle/>
          <a:p>
            <a:r>
              <a:rPr lang="en-IN" sz="2000" cap="all" dirty="0" err="1">
                <a:solidFill>
                  <a:schemeClr val="tx1"/>
                </a:solidFill>
                <a:latin typeface=""/>
                <a:ea typeface="+mj-ea"/>
                <a:cs typeface="+mj-cs"/>
              </a:rPr>
              <a:t>Manaswini</a:t>
            </a:r>
            <a:r>
              <a:rPr lang="en-IN" sz="2000" cap="all" dirty="0">
                <a:solidFill>
                  <a:schemeClr val="tx1"/>
                </a:solidFill>
                <a:latin typeface=""/>
                <a:ea typeface="+mj-ea"/>
                <a:cs typeface="+mj-cs"/>
              </a:rPr>
              <a:t> Reddy </a:t>
            </a:r>
            <a:r>
              <a:rPr lang="en-IN" sz="2000" cap="all" dirty="0" err="1">
                <a:solidFill>
                  <a:schemeClr val="tx1"/>
                </a:solidFill>
                <a:latin typeface=""/>
                <a:ea typeface="+mj-ea"/>
                <a:cs typeface="+mj-cs"/>
              </a:rPr>
              <a:t>Pulakurthi</a:t>
            </a:r>
            <a:endParaRPr lang="en-IN" sz="2000" cap="all" dirty="0">
              <a:solidFill>
                <a:schemeClr val="tx1"/>
              </a:solidFill>
              <a:latin typeface=""/>
              <a:ea typeface="+mj-ea"/>
              <a:cs typeface="+mj-cs"/>
            </a:endParaRPr>
          </a:p>
          <a:p>
            <a:r>
              <a:rPr lang="en-US" sz="2000" cap="all" dirty="0">
                <a:solidFill>
                  <a:schemeClr val="tx1"/>
                </a:solidFill>
                <a:latin typeface=""/>
                <a:ea typeface="+mj-ea"/>
                <a:cs typeface="+mj-cs"/>
              </a:rPr>
              <a:t>Sheetal Aggarwal</a:t>
            </a:r>
          </a:p>
          <a:p>
            <a:r>
              <a:rPr lang="en-US" sz="2000" cap="all" dirty="0">
                <a:solidFill>
                  <a:schemeClr val="tx1"/>
                </a:solidFill>
                <a:latin typeface=""/>
                <a:ea typeface="+mj-ea"/>
                <a:cs typeface="+mj-cs"/>
              </a:rPr>
              <a:t>Arshad Jamal</a:t>
            </a:r>
          </a:p>
          <a:p>
            <a:r>
              <a:rPr lang="en-US" sz="2000" cap="all" dirty="0">
                <a:solidFill>
                  <a:schemeClr val="tx1"/>
                </a:solidFill>
                <a:latin typeface=""/>
                <a:ea typeface="+mj-ea"/>
                <a:cs typeface="+mj-cs"/>
              </a:rPr>
              <a:t>Deepesh Puthran</a:t>
            </a:r>
          </a:p>
          <a:p>
            <a:r>
              <a:rPr lang="en-US" sz="2000" cap="all" dirty="0">
                <a:solidFill>
                  <a:schemeClr val="tx1"/>
                </a:solidFill>
                <a:latin typeface=""/>
                <a:ea typeface="+mj-ea"/>
                <a:cs typeface="+mj-cs"/>
              </a:rPr>
              <a:t>Siva Prasad Sahoo</a:t>
            </a:r>
          </a:p>
        </p:txBody>
      </p:sp>
      <p:pic>
        <p:nvPicPr>
          <p:cNvPr id="5" name="Picture 4">
            <a:extLst>
              <a:ext uri="{FF2B5EF4-FFF2-40B4-BE49-F238E27FC236}">
                <a16:creationId xmlns:a16="http://schemas.microsoft.com/office/drawing/2014/main" id="{41672915-D079-4371-BBA2-8C4356B0B967}"/>
              </a:ext>
            </a:extLst>
          </p:cNvPr>
          <p:cNvPicPr>
            <a:picLocks noChangeAspect="1"/>
          </p:cNvPicPr>
          <p:nvPr/>
        </p:nvPicPr>
        <p:blipFill>
          <a:blip r:embed="rId2"/>
          <a:stretch>
            <a:fillRect/>
          </a:stretch>
        </p:blipFill>
        <p:spPr>
          <a:xfrm>
            <a:off x="6423523" y="3770267"/>
            <a:ext cx="2619375" cy="1743075"/>
          </a:xfrm>
          <a:prstGeom prst="rect">
            <a:avLst/>
          </a:prstGeom>
          <a:effectLst>
            <a:reflection stA="64000" endPos="65000" dist="50800" dir="5400000" sy="-100000" algn="bl" rotWithShape="0"/>
          </a:effectLst>
          <a:scene3d>
            <a:camera prst="orthographicFront"/>
            <a:lightRig rig="threePt" dir="t"/>
          </a:scene3d>
          <a:sp3d>
            <a:bevelT w="25400"/>
            <a:bevelB/>
          </a:sp3d>
        </p:spPr>
      </p:pic>
    </p:spTree>
    <p:extLst>
      <p:ext uri="{BB962C8B-B14F-4D97-AF65-F5344CB8AC3E}">
        <p14:creationId xmlns:p14="http://schemas.microsoft.com/office/powerpoint/2010/main" val="1196592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eorgia" panose="02040502050405020303" pitchFamily="18" charset="0"/>
              </a:rPr>
              <a:t>STOCK MARKET : Queries</a:t>
            </a:r>
            <a:endParaRPr lang="en-US" dirty="0"/>
          </a:p>
        </p:txBody>
      </p:sp>
      <p:sp>
        <p:nvSpPr>
          <p:cNvPr id="3" name="Content Placeholder 2"/>
          <p:cNvSpPr>
            <a:spLocks noGrp="1"/>
          </p:cNvSpPr>
          <p:nvPr>
            <p:ph idx="1"/>
          </p:nvPr>
        </p:nvSpPr>
        <p:spPr>
          <a:xfrm>
            <a:off x="526774" y="1698002"/>
            <a:ext cx="8160026" cy="4428161"/>
          </a:xfrm>
        </p:spPr>
        <p:txBody>
          <a:bodyPr/>
          <a:lstStyle/>
          <a:p>
            <a:r>
              <a:rPr lang="en-US" sz="2400" dirty="0">
                <a:latin typeface="Georgia" panose="02040502050405020303" pitchFamily="18" charset="0"/>
              </a:rPr>
              <a:t>Query 2: Volume of stock traded in a fiscal year.</a:t>
            </a:r>
          </a:p>
          <a:p>
            <a:pPr marL="0" indent="0">
              <a:buNone/>
            </a:pPr>
            <a:r>
              <a:rPr lang="en-US" dirty="0"/>
              <a:t>	</a:t>
            </a:r>
          </a:p>
        </p:txBody>
      </p:sp>
      <p:pic>
        <p:nvPicPr>
          <p:cNvPr id="4" name="Picture 3">
            <a:extLst>
              <a:ext uri="{FF2B5EF4-FFF2-40B4-BE49-F238E27FC236}">
                <a16:creationId xmlns:a16="http://schemas.microsoft.com/office/drawing/2014/main" id="{B1E3442A-2AAD-4CA8-9712-754546048233}"/>
              </a:ext>
            </a:extLst>
          </p:cNvPr>
          <p:cNvPicPr>
            <a:picLocks noChangeAspect="1"/>
          </p:cNvPicPr>
          <p:nvPr/>
        </p:nvPicPr>
        <p:blipFill>
          <a:blip r:embed="rId2"/>
          <a:stretch>
            <a:fillRect/>
          </a:stretch>
        </p:blipFill>
        <p:spPr>
          <a:xfrm>
            <a:off x="1008200" y="2645878"/>
            <a:ext cx="5849800" cy="3228147"/>
          </a:xfrm>
          <a:prstGeom prst="rect">
            <a:avLst/>
          </a:prstGeom>
        </p:spPr>
      </p:pic>
    </p:spTree>
    <p:extLst>
      <p:ext uri="{BB962C8B-B14F-4D97-AF65-F5344CB8AC3E}">
        <p14:creationId xmlns:p14="http://schemas.microsoft.com/office/powerpoint/2010/main" val="246122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Georgia" panose="02040502050405020303" pitchFamily="18" charset="0"/>
              </a:rPr>
              <a:t>STOCK MARKET : </a:t>
            </a:r>
            <a:r>
              <a:rPr lang="en-US" dirty="0">
                <a:latin typeface="Georgia" panose="02040502050405020303" pitchFamily="18" charset="0"/>
              </a:rPr>
              <a:t>Queries</a:t>
            </a:r>
            <a:endParaRPr lang="en-US" dirty="0"/>
          </a:p>
        </p:txBody>
      </p:sp>
      <p:sp>
        <p:nvSpPr>
          <p:cNvPr id="3" name="Content Placeholder 2"/>
          <p:cNvSpPr>
            <a:spLocks noGrp="1"/>
          </p:cNvSpPr>
          <p:nvPr>
            <p:ph idx="1"/>
          </p:nvPr>
        </p:nvSpPr>
        <p:spPr>
          <a:xfrm>
            <a:off x="526774" y="1698002"/>
            <a:ext cx="8160026" cy="4428161"/>
          </a:xfrm>
        </p:spPr>
        <p:txBody>
          <a:bodyPr/>
          <a:lstStyle/>
          <a:p>
            <a:r>
              <a:rPr lang="en-US" sz="2400" dirty="0">
                <a:latin typeface="Georgia" panose="02040502050405020303" pitchFamily="18" charset="0"/>
              </a:rPr>
              <a:t>Query 3: Customers having share quantity greater than 10,000 on 31 Jan 2018.</a:t>
            </a:r>
          </a:p>
          <a:p>
            <a:pPr marL="0" indent="0">
              <a:buNone/>
            </a:pPr>
            <a:r>
              <a:rPr lang="en-US" dirty="0"/>
              <a:t>	</a:t>
            </a:r>
          </a:p>
        </p:txBody>
      </p:sp>
      <p:pic>
        <p:nvPicPr>
          <p:cNvPr id="5" name="Picture 4">
            <a:extLst>
              <a:ext uri="{FF2B5EF4-FFF2-40B4-BE49-F238E27FC236}">
                <a16:creationId xmlns:a16="http://schemas.microsoft.com/office/drawing/2014/main" id="{DB519DC5-12EE-4395-AEB6-9AF4E0A3CFCD}"/>
              </a:ext>
            </a:extLst>
          </p:cNvPr>
          <p:cNvPicPr>
            <a:picLocks noChangeAspect="1"/>
          </p:cNvPicPr>
          <p:nvPr/>
        </p:nvPicPr>
        <p:blipFill>
          <a:blip r:embed="rId2"/>
          <a:stretch>
            <a:fillRect/>
          </a:stretch>
        </p:blipFill>
        <p:spPr>
          <a:xfrm>
            <a:off x="167930" y="2728704"/>
            <a:ext cx="8747470" cy="3284469"/>
          </a:xfrm>
          <a:prstGeom prst="rect">
            <a:avLst/>
          </a:prstGeom>
        </p:spPr>
      </p:pic>
    </p:spTree>
    <p:extLst>
      <p:ext uri="{BB962C8B-B14F-4D97-AF65-F5344CB8AC3E}">
        <p14:creationId xmlns:p14="http://schemas.microsoft.com/office/powerpoint/2010/main" val="314229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eorgia" panose="02040502050405020303" pitchFamily="18" charset="0"/>
              </a:rPr>
              <a:t>STOCK MARKET : </a:t>
            </a:r>
            <a:r>
              <a:rPr lang="en-US" dirty="0">
                <a:latin typeface="Georgia" panose="02040502050405020303" pitchFamily="18" charset="0"/>
              </a:rPr>
              <a:t>Queries</a:t>
            </a:r>
            <a:endParaRPr lang="en-US" dirty="0"/>
          </a:p>
        </p:txBody>
      </p:sp>
      <p:sp>
        <p:nvSpPr>
          <p:cNvPr id="3" name="Content Placeholder 2"/>
          <p:cNvSpPr>
            <a:spLocks noGrp="1"/>
          </p:cNvSpPr>
          <p:nvPr>
            <p:ph idx="1"/>
          </p:nvPr>
        </p:nvSpPr>
        <p:spPr>
          <a:xfrm>
            <a:off x="526774" y="1698002"/>
            <a:ext cx="8160026" cy="4428161"/>
          </a:xfrm>
        </p:spPr>
        <p:txBody>
          <a:bodyPr/>
          <a:lstStyle/>
          <a:p>
            <a:r>
              <a:rPr lang="en-US" sz="2400" dirty="0">
                <a:latin typeface="Georgia" panose="02040502050405020303" pitchFamily="18" charset="0"/>
              </a:rPr>
              <a:t>Query 4: Top customer of Quarter 1.</a:t>
            </a:r>
          </a:p>
          <a:p>
            <a:pPr marL="0" indent="0">
              <a:buNone/>
            </a:pPr>
            <a:r>
              <a:rPr lang="en-US" dirty="0"/>
              <a:t>	</a:t>
            </a:r>
          </a:p>
        </p:txBody>
      </p:sp>
      <p:pic>
        <p:nvPicPr>
          <p:cNvPr id="6" name="Picture 5">
            <a:extLst>
              <a:ext uri="{FF2B5EF4-FFF2-40B4-BE49-F238E27FC236}">
                <a16:creationId xmlns:a16="http://schemas.microsoft.com/office/drawing/2014/main" id="{EA85899D-39F5-4621-A278-49B94C20AF59}"/>
              </a:ext>
            </a:extLst>
          </p:cNvPr>
          <p:cNvPicPr>
            <a:picLocks noChangeAspect="1"/>
          </p:cNvPicPr>
          <p:nvPr/>
        </p:nvPicPr>
        <p:blipFill>
          <a:blip r:embed="rId2"/>
          <a:stretch>
            <a:fillRect/>
          </a:stretch>
        </p:blipFill>
        <p:spPr>
          <a:xfrm>
            <a:off x="700501" y="2375452"/>
            <a:ext cx="7678186" cy="4084982"/>
          </a:xfrm>
          <a:prstGeom prst="rect">
            <a:avLst/>
          </a:prstGeom>
        </p:spPr>
      </p:pic>
    </p:spTree>
    <p:extLst>
      <p:ext uri="{BB962C8B-B14F-4D97-AF65-F5344CB8AC3E}">
        <p14:creationId xmlns:p14="http://schemas.microsoft.com/office/powerpoint/2010/main" val="379114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Georgia" panose="02040502050405020303" pitchFamily="18" charset="0"/>
              </a:rPr>
              <a:t>STOCK MARKET : </a:t>
            </a:r>
            <a:r>
              <a:rPr lang="en-US" dirty="0">
                <a:latin typeface="Georgia" panose="02040502050405020303" pitchFamily="18" charset="0"/>
              </a:rPr>
              <a:t>Queries</a:t>
            </a:r>
            <a:endParaRPr lang="en-US" dirty="0"/>
          </a:p>
        </p:txBody>
      </p:sp>
      <p:sp>
        <p:nvSpPr>
          <p:cNvPr id="3" name="Content Placeholder 2"/>
          <p:cNvSpPr>
            <a:spLocks noGrp="1"/>
          </p:cNvSpPr>
          <p:nvPr>
            <p:ph idx="1"/>
          </p:nvPr>
        </p:nvSpPr>
        <p:spPr>
          <a:xfrm>
            <a:off x="526774" y="1698002"/>
            <a:ext cx="8160026" cy="4428161"/>
          </a:xfrm>
        </p:spPr>
        <p:txBody>
          <a:bodyPr/>
          <a:lstStyle/>
          <a:p>
            <a:r>
              <a:rPr lang="en-US" sz="2400" dirty="0">
                <a:latin typeface="Georgia" panose="02040502050405020303" pitchFamily="18" charset="0"/>
              </a:rPr>
              <a:t>Query 5: Month which has highest sale.</a:t>
            </a:r>
          </a:p>
          <a:p>
            <a:endParaRPr lang="en-US" dirty="0"/>
          </a:p>
          <a:p>
            <a:pPr marL="0" indent="0">
              <a:buNone/>
            </a:pPr>
            <a:r>
              <a:rPr lang="en-US" dirty="0"/>
              <a:t>	</a:t>
            </a:r>
          </a:p>
        </p:txBody>
      </p:sp>
      <p:pic>
        <p:nvPicPr>
          <p:cNvPr id="6" name="Picture 5">
            <a:extLst>
              <a:ext uri="{FF2B5EF4-FFF2-40B4-BE49-F238E27FC236}">
                <a16:creationId xmlns:a16="http://schemas.microsoft.com/office/drawing/2014/main" id="{CD7E7D39-38B9-4B33-A62D-EB27BAD70EDE}"/>
              </a:ext>
            </a:extLst>
          </p:cNvPr>
          <p:cNvPicPr>
            <a:picLocks noChangeAspect="1"/>
          </p:cNvPicPr>
          <p:nvPr/>
        </p:nvPicPr>
        <p:blipFill>
          <a:blip r:embed="rId2"/>
          <a:stretch>
            <a:fillRect/>
          </a:stretch>
        </p:blipFill>
        <p:spPr>
          <a:xfrm>
            <a:off x="238539" y="2677501"/>
            <a:ext cx="8547652" cy="3325734"/>
          </a:xfrm>
          <a:prstGeom prst="rect">
            <a:avLst/>
          </a:prstGeom>
        </p:spPr>
      </p:pic>
    </p:spTree>
    <p:extLst>
      <p:ext uri="{BB962C8B-B14F-4D97-AF65-F5344CB8AC3E}">
        <p14:creationId xmlns:p14="http://schemas.microsoft.com/office/powerpoint/2010/main" val="179675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F252-7B44-4C7A-902F-BDED2C6CDBA7}"/>
              </a:ext>
            </a:extLst>
          </p:cNvPr>
          <p:cNvSpPr>
            <a:spLocks noGrp="1"/>
          </p:cNvSpPr>
          <p:nvPr>
            <p:ph type="title"/>
          </p:nvPr>
        </p:nvSpPr>
        <p:spPr/>
        <p:txBody>
          <a:bodyPr/>
          <a:lstStyle/>
          <a:p>
            <a:r>
              <a:rPr lang="en-US" sz="2000" dirty="0">
                <a:latin typeface="Georgia" panose="02040502050405020303" pitchFamily="18" charset="0"/>
              </a:rPr>
              <a:t>ONLINE Hotel booking PORTAL assumptions</a:t>
            </a:r>
          </a:p>
        </p:txBody>
      </p:sp>
      <p:sp>
        <p:nvSpPr>
          <p:cNvPr id="3" name="Content Placeholder 2">
            <a:extLst>
              <a:ext uri="{FF2B5EF4-FFF2-40B4-BE49-F238E27FC236}">
                <a16:creationId xmlns:a16="http://schemas.microsoft.com/office/drawing/2014/main" id="{C43081EE-9FAC-4FFD-9648-F5DD4D34FCE8}"/>
              </a:ext>
            </a:extLst>
          </p:cNvPr>
          <p:cNvSpPr>
            <a:spLocks noGrp="1"/>
          </p:cNvSpPr>
          <p:nvPr>
            <p:ph idx="1"/>
          </p:nvPr>
        </p:nvSpPr>
        <p:spPr>
          <a:xfrm>
            <a:off x="417443" y="1698002"/>
            <a:ext cx="8269357" cy="4428161"/>
          </a:xfrm>
        </p:spPr>
        <p:txBody>
          <a:bodyPr>
            <a:normAutofit lnSpcReduction="10000"/>
          </a:bodyPr>
          <a:lstStyle/>
          <a:p>
            <a:r>
              <a:rPr lang="en-US" dirty="0">
                <a:latin typeface="Georgia" panose="02040502050405020303" pitchFamily="18" charset="0"/>
              </a:rPr>
              <a:t>The attributes considered as part of the facts and the dimensions table are not exhaustive unlike in the real online Hotel booking portal use cases.</a:t>
            </a:r>
          </a:p>
          <a:p>
            <a:r>
              <a:rPr lang="en-US" dirty="0">
                <a:latin typeface="Georgia" panose="02040502050405020303" pitchFamily="18" charset="0"/>
              </a:rPr>
              <a:t>The number of results displayed as part of the queries are less as we have generated 50 rows of data for each table which is just for the illustration purpose to simulate the business use cases. </a:t>
            </a:r>
          </a:p>
        </p:txBody>
      </p:sp>
    </p:spTree>
    <p:extLst>
      <p:ext uri="{BB962C8B-B14F-4D97-AF65-F5344CB8AC3E}">
        <p14:creationId xmlns:p14="http://schemas.microsoft.com/office/powerpoint/2010/main" val="79498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latin typeface="Georgia" panose="02040502050405020303" pitchFamily="18" charset="0"/>
              </a:rPr>
              <a:t>ONLINE Hotel booking PORTAL database : ER Diagram</a:t>
            </a:r>
          </a:p>
        </p:txBody>
      </p:sp>
      <p:sp>
        <p:nvSpPr>
          <p:cNvPr id="9" name="Rectangle 4">
            <a:extLst>
              <a:ext uri="{FF2B5EF4-FFF2-40B4-BE49-F238E27FC236}">
                <a16:creationId xmlns:a16="http://schemas.microsoft.com/office/drawing/2014/main" id="{E8471451-780E-4B18-9DAF-BA20812E3A6A}"/>
              </a:ext>
            </a:extLst>
          </p:cNvPr>
          <p:cNvSpPr>
            <a:spLocks noChangeArrowheads="1"/>
          </p:cNvSpPr>
          <p:nvPr/>
        </p:nvSpPr>
        <p:spPr bwMode="auto">
          <a:xfrm>
            <a:off x="1369994" y="158060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14F61540-65BD-4046-A594-B4AAFD0A8DB6}"/>
              </a:ext>
            </a:extLst>
          </p:cNvPr>
          <p:cNvPicPr>
            <a:picLocks noChangeAspect="1"/>
          </p:cNvPicPr>
          <p:nvPr/>
        </p:nvPicPr>
        <p:blipFill>
          <a:blip r:embed="rId2"/>
          <a:stretch>
            <a:fillRect/>
          </a:stretch>
        </p:blipFill>
        <p:spPr>
          <a:xfrm>
            <a:off x="222069" y="1175657"/>
            <a:ext cx="8216537" cy="5447211"/>
          </a:xfrm>
          <a:prstGeom prst="rect">
            <a:avLst/>
          </a:prstGeom>
        </p:spPr>
      </p:pic>
    </p:spTree>
    <p:extLst>
      <p:ext uri="{BB962C8B-B14F-4D97-AF65-F5344CB8AC3E}">
        <p14:creationId xmlns:p14="http://schemas.microsoft.com/office/powerpoint/2010/main" val="1468790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latin typeface="Georgia" panose="02040502050405020303" pitchFamily="18" charset="0"/>
              </a:rPr>
              <a:t>Online Hotel booking Portal : Dimensional Model</a:t>
            </a:r>
            <a:endParaRPr lang="en-US" sz="1800" dirty="0"/>
          </a:p>
        </p:txBody>
      </p:sp>
      <p:pic>
        <p:nvPicPr>
          <p:cNvPr id="3" name="Picture 2">
            <a:extLst>
              <a:ext uri="{FF2B5EF4-FFF2-40B4-BE49-F238E27FC236}">
                <a16:creationId xmlns:a16="http://schemas.microsoft.com/office/drawing/2014/main" id="{942AE9CC-216E-4930-A668-EC8C73930B8D}"/>
              </a:ext>
            </a:extLst>
          </p:cNvPr>
          <p:cNvPicPr>
            <a:picLocks noChangeAspect="1"/>
          </p:cNvPicPr>
          <p:nvPr/>
        </p:nvPicPr>
        <p:blipFill>
          <a:blip r:embed="rId3"/>
          <a:stretch>
            <a:fillRect/>
          </a:stretch>
        </p:blipFill>
        <p:spPr>
          <a:xfrm>
            <a:off x="809897" y="1449977"/>
            <a:ext cx="7537269" cy="5333469"/>
          </a:xfrm>
          <a:prstGeom prst="rect">
            <a:avLst/>
          </a:prstGeom>
        </p:spPr>
      </p:pic>
    </p:spTree>
    <p:extLst>
      <p:ext uri="{BB962C8B-B14F-4D97-AF65-F5344CB8AC3E}">
        <p14:creationId xmlns:p14="http://schemas.microsoft.com/office/powerpoint/2010/main" val="60204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latin typeface="Georgia" panose="02040502050405020303" pitchFamily="18" charset="0"/>
              </a:rPr>
              <a:t>ONLINE Hotel booking PORTAL: FACTS TABLES</a:t>
            </a:r>
          </a:p>
        </p:txBody>
      </p:sp>
      <p:sp>
        <p:nvSpPr>
          <p:cNvPr id="4" name="Content Placeholder 3">
            <a:extLst>
              <a:ext uri="{FF2B5EF4-FFF2-40B4-BE49-F238E27FC236}">
                <a16:creationId xmlns:a16="http://schemas.microsoft.com/office/drawing/2014/main" id="{B96AB749-A421-4B99-A597-4D892940BA4D}"/>
              </a:ext>
            </a:extLst>
          </p:cNvPr>
          <p:cNvSpPr>
            <a:spLocks noGrp="1"/>
          </p:cNvSpPr>
          <p:nvPr>
            <p:ph idx="1"/>
          </p:nvPr>
        </p:nvSpPr>
        <p:spPr/>
        <p:txBody>
          <a:bodyPr>
            <a:normAutofit/>
          </a:bodyPr>
          <a:lstStyle/>
          <a:p>
            <a:pPr>
              <a:buFont typeface="Wingdings" panose="05000000000000000000" pitchFamily="2" charset="2"/>
              <a:buChar char="v"/>
            </a:pPr>
            <a:r>
              <a:rPr lang="en-IN" sz="2400" b="1" dirty="0">
                <a:latin typeface="Georgia" panose="02040502050405020303" pitchFamily="18" charset="0"/>
              </a:rPr>
              <a:t>FACT_BOOKING: </a:t>
            </a:r>
          </a:p>
          <a:p>
            <a:pPr marL="400050" lvl="1" indent="0">
              <a:buNone/>
            </a:pPr>
            <a:r>
              <a:rPr lang="en-IN" sz="2000" dirty="0">
                <a:latin typeface="Georgia" panose="02040502050405020303" pitchFamily="18" charset="0"/>
              </a:rPr>
              <a:t>BOOKING_KEY, DATE_KEY, PROPERTY_KEY, USER_KEY, DATE_CHECKOUT_KEY, PAYMENT_KEY, CURRENCY, PRICE, TOTAL_AMT, DATE_BOOK_KEY.</a:t>
            </a:r>
          </a:p>
          <a:p>
            <a:pPr>
              <a:buFont typeface="Wingdings" panose="05000000000000000000" pitchFamily="2" charset="2"/>
              <a:buChar char="v"/>
            </a:pPr>
            <a:r>
              <a:rPr lang="en-IN" sz="2400" b="1" dirty="0">
                <a:latin typeface="Georgia" panose="02040502050405020303" pitchFamily="18" charset="0"/>
              </a:rPr>
              <a:t>FACT_REVIEW: </a:t>
            </a:r>
          </a:p>
          <a:p>
            <a:pPr marL="400050" lvl="1" indent="0">
              <a:buNone/>
            </a:pPr>
            <a:r>
              <a:rPr lang="en-IN" sz="2000" dirty="0">
                <a:latin typeface="Georgia" panose="02040502050405020303" pitchFamily="18" charset="0"/>
              </a:rPr>
              <a:t>REVIEW_KEY, PROPERTY_KEY, REVIEW_ID, REVIEW_DATE, RATING, REVIEW_DESCRIPTION.</a:t>
            </a:r>
            <a:endParaRPr lang="en-US" sz="2000" dirty="0">
              <a:latin typeface="Georgia" panose="02040502050405020303" pitchFamily="18" charset="0"/>
            </a:endParaRPr>
          </a:p>
        </p:txBody>
      </p:sp>
    </p:spTree>
    <p:extLst>
      <p:ext uri="{BB962C8B-B14F-4D97-AF65-F5344CB8AC3E}">
        <p14:creationId xmlns:p14="http://schemas.microsoft.com/office/powerpoint/2010/main" val="167390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latin typeface="Georgia" panose="02040502050405020303" pitchFamily="18" charset="0"/>
              </a:rPr>
              <a:t>ONLINE Hotel booking PORTAL: DIMENSIONS TABLES</a:t>
            </a:r>
          </a:p>
        </p:txBody>
      </p:sp>
      <p:sp>
        <p:nvSpPr>
          <p:cNvPr id="3" name="Content Placeholder 2"/>
          <p:cNvSpPr>
            <a:spLocks noGrp="1"/>
          </p:cNvSpPr>
          <p:nvPr>
            <p:ph idx="1"/>
          </p:nvPr>
        </p:nvSpPr>
        <p:spPr>
          <a:xfrm>
            <a:off x="268357" y="1698002"/>
            <a:ext cx="8418443" cy="4428161"/>
          </a:xfrm>
        </p:spPr>
        <p:txBody>
          <a:bodyPr>
            <a:normAutofit/>
          </a:bodyPr>
          <a:lstStyle/>
          <a:p>
            <a:pPr>
              <a:buFont typeface="Wingdings" panose="05000000000000000000" pitchFamily="2" charset="2"/>
              <a:buChar char="v"/>
            </a:pPr>
            <a:r>
              <a:rPr lang="en-IN" sz="2000" b="1" dirty="0">
                <a:latin typeface="Georgia" panose="02040502050405020303" pitchFamily="18" charset="0"/>
              </a:rPr>
              <a:t>DIM_USER: </a:t>
            </a:r>
            <a:r>
              <a:rPr lang="en-IN" sz="2000" dirty="0">
                <a:latin typeface="Georgia" panose="02040502050405020303" pitchFamily="18" charset="0"/>
              </a:rPr>
              <a:t>USER_KEY, USER_ID, CONTACT_NO, EMAIL_ID, LNAME, FNAME, PASSWORD, SSN, BGC_FLAG, DOB.</a:t>
            </a:r>
          </a:p>
          <a:p>
            <a:pPr>
              <a:buFont typeface="Wingdings" panose="05000000000000000000" pitchFamily="2" charset="2"/>
              <a:buChar char="v"/>
            </a:pPr>
            <a:r>
              <a:rPr lang="en-IN" sz="2000" b="1" dirty="0">
                <a:latin typeface="Georgia" panose="02040502050405020303" pitchFamily="18" charset="0"/>
              </a:rPr>
              <a:t>DIM_PAYMENT:</a:t>
            </a:r>
            <a:r>
              <a:rPr lang="en-IN" sz="2000" dirty="0">
                <a:latin typeface="Georgia" panose="02040502050405020303" pitchFamily="18" charset="0"/>
              </a:rPr>
              <a:t>PAYMENT_KEY, PAYMENT_ID, CARD_ID, CARD_TYPE, NAME_ON_CARD, EXPIRY_MONTH, EXPIRY_YEAR, CVV.</a:t>
            </a:r>
          </a:p>
          <a:p>
            <a:pPr>
              <a:buFont typeface="Wingdings" panose="05000000000000000000" pitchFamily="2" charset="2"/>
              <a:buChar char="v"/>
            </a:pPr>
            <a:r>
              <a:rPr lang="en-IN" sz="2000" b="1" dirty="0">
                <a:latin typeface="Georgia" panose="02040502050405020303" pitchFamily="18" charset="0"/>
              </a:rPr>
              <a:t>DIM_PROPERTY:</a:t>
            </a:r>
            <a:r>
              <a:rPr lang="en-IN" sz="2000" dirty="0">
                <a:latin typeface="Georgia" panose="02040502050405020303" pitchFamily="18" charset="0"/>
              </a:rPr>
              <a:t>PROPERTY_KEY, CHECKIN_DATE_KEY, PROPERTY_ID, PROPERTY_NAME, PROPERTY_DESC, GUEST_COUNT_MAX, NO_OF_BATHROOM, NO_OF_BEDROOM, STREET_ADDRESS, CITY, STATE, COUNTRY, ZIPCODE.</a:t>
            </a:r>
          </a:p>
          <a:p>
            <a:pPr>
              <a:buFont typeface="Wingdings" panose="05000000000000000000" pitchFamily="2" charset="2"/>
              <a:buChar char="v"/>
            </a:pPr>
            <a:r>
              <a:rPr lang="en-IN" sz="2000" b="1" dirty="0">
                <a:latin typeface="Georgia" panose="02040502050405020303" pitchFamily="18" charset="0"/>
              </a:rPr>
              <a:t>DIM_DATE_CHECKOUT</a:t>
            </a:r>
            <a:r>
              <a:rPr lang="en-IN" sz="2000" dirty="0">
                <a:latin typeface="Georgia" panose="02040502050405020303" pitchFamily="18" charset="0"/>
              </a:rPr>
              <a:t>:DATE_CHECKOUT_KEY, MONTH, DAY, YEAR.</a:t>
            </a:r>
          </a:p>
          <a:p>
            <a:pPr>
              <a:buFont typeface="Wingdings" panose="05000000000000000000" pitchFamily="2" charset="2"/>
              <a:buChar char="v"/>
            </a:pPr>
            <a:r>
              <a:rPr lang="en-IN" sz="2000" b="1" dirty="0">
                <a:latin typeface="Georgia" panose="02040502050405020303" pitchFamily="18" charset="0"/>
              </a:rPr>
              <a:t>DIM_DATE_BOOKING</a:t>
            </a:r>
            <a:r>
              <a:rPr lang="en-IN" sz="2000" dirty="0">
                <a:latin typeface="Georgia" panose="02040502050405020303" pitchFamily="18" charset="0"/>
              </a:rPr>
              <a:t>:DATE_BOOK_KEY, MONTH, DAY, YEAR.</a:t>
            </a:r>
          </a:p>
        </p:txBody>
      </p:sp>
    </p:spTree>
    <p:extLst>
      <p:ext uri="{BB962C8B-B14F-4D97-AF65-F5344CB8AC3E}">
        <p14:creationId xmlns:p14="http://schemas.microsoft.com/office/powerpoint/2010/main" val="1284170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eorgia" panose="02040502050405020303" pitchFamily="18" charset="0"/>
              </a:rPr>
              <a:t>ONLINE Hotel booking PORTAL: Queries</a:t>
            </a:r>
          </a:p>
        </p:txBody>
      </p:sp>
      <p:sp>
        <p:nvSpPr>
          <p:cNvPr id="6" name="Content Placeholder 5">
            <a:extLst>
              <a:ext uri="{FF2B5EF4-FFF2-40B4-BE49-F238E27FC236}">
                <a16:creationId xmlns:a16="http://schemas.microsoft.com/office/drawing/2014/main" id="{70185B07-B308-4EE0-9C9F-40E2EB98F7B5}"/>
              </a:ext>
            </a:extLst>
          </p:cNvPr>
          <p:cNvSpPr>
            <a:spLocks noGrp="1"/>
          </p:cNvSpPr>
          <p:nvPr>
            <p:ph idx="1"/>
          </p:nvPr>
        </p:nvSpPr>
        <p:spPr>
          <a:xfrm>
            <a:off x="347870" y="1698002"/>
            <a:ext cx="8338930" cy="4428161"/>
          </a:xfrm>
        </p:spPr>
        <p:txBody>
          <a:bodyPr/>
          <a:lstStyle/>
          <a:p>
            <a:r>
              <a:rPr lang="en-US" sz="2400" dirty="0">
                <a:latin typeface="Georgia" panose="02040502050405020303" pitchFamily="18" charset="0"/>
              </a:rPr>
              <a:t>Query 1: Names of the top 10 most expensive hotels with the cities and the states to which it belongs.</a:t>
            </a:r>
          </a:p>
          <a:p>
            <a:pPr marL="0" indent="0">
              <a:buNone/>
            </a:pPr>
            <a:endParaRPr lang="en-US" dirty="0"/>
          </a:p>
        </p:txBody>
      </p:sp>
      <p:pic>
        <p:nvPicPr>
          <p:cNvPr id="4" name="Picture 3">
            <a:extLst>
              <a:ext uri="{FF2B5EF4-FFF2-40B4-BE49-F238E27FC236}">
                <a16:creationId xmlns:a16="http://schemas.microsoft.com/office/drawing/2014/main" id="{706BE9E8-9B0B-4021-B09C-34C6D8EAA607}"/>
              </a:ext>
            </a:extLst>
          </p:cNvPr>
          <p:cNvPicPr>
            <a:picLocks noChangeAspect="1"/>
          </p:cNvPicPr>
          <p:nvPr/>
        </p:nvPicPr>
        <p:blipFill>
          <a:blip r:embed="rId2"/>
          <a:stretch>
            <a:fillRect/>
          </a:stretch>
        </p:blipFill>
        <p:spPr>
          <a:xfrm>
            <a:off x="347870" y="2542902"/>
            <a:ext cx="8100429" cy="3810000"/>
          </a:xfrm>
          <a:prstGeom prst="rect">
            <a:avLst/>
          </a:prstGeom>
        </p:spPr>
      </p:pic>
    </p:spTree>
    <p:extLst>
      <p:ext uri="{BB962C8B-B14F-4D97-AF65-F5344CB8AC3E}">
        <p14:creationId xmlns:p14="http://schemas.microsoft.com/office/powerpoint/2010/main" val="38859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eorgia" panose="02040502050405020303" pitchFamily="18" charset="0"/>
              </a:rPr>
              <a:t>Objective</a:t>
            </a:r>
          </a:p>
        </p:txBody>
      </p:sp>
      <p:sp>
        <p:nvSpPr>
          <p:cNvPr id="3" name="Content Placeholder 2"/>
          <p:cNvSpPr>
            <a:spLocks noGrp="1"/>
          </p:cNvSpPr>
          <p:nvPr>
            <p:ph idx="1"/>
          </p:nvPr>
        </p:nvSpPr>
        <p:spPr/>
        <p:txBody>
          <a:bodyPr>
            <a:normAutofit/>
          </a:bodyPr>
          <a:lstStyle/>
          <a:p>
            <a:pPr marL="0" indent="0" algn="just">
              <a:buNone/>
            </a:pPr>
            <a:r>
              <a:rPr lang="en-US" sz="3600" dirty="0">
                <a:latin typeface="Georgia" panose="02040502050405020303" pitchFamily="18" charset="0"/>
              </a:rPr>
              <a:t>The objective of this exercise is to design Dimensional models for the Stock Market and the online Hotel booking portal scenarios and answer some interesting business questions based on the design.</a:t>
            </a:r>
          </a:p>
        </p:txBody>
      </p:sp>
    </p:spTree>
    <p:extLst>
      <p:ext uri="{BB962C8B-B14F-4D97-AF65-F5344CB8AC3E}">
        <p14:creationId xmlns:p14="http://schemas.microsoft.com/office/powerpoint/2010/main" val="77817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eorgia" panose="02040502050405020303" pitchFamily="18" charset="0"/>
              </a:rPr>
              <a:t>ONLINE Hotel booking PORTAL: Queries</a:t>
            </a:r>
            <a:endParaRPr lang="en-US" sz="2400" dirty="0"/>
          </a:p>
        </p:txBody>
      </p:sp>
      <p:sp>
        <p:nvSpPr>
          <p:cNvPr id="6" name="Content Placeholder 5">
            <a:extLst>
              <a:ext uri="{FF2B5EF4-FFF2-40B4-BE49-F238E27FC236}">
                <a16:creationId xmlns:a16="http://schemas.microsoft.com/office/drawing/2014/main" id="{70185B07-B308-4EE0-9C9F-40E2EB98F7B5}"/>
              </a:ext>
            </a:extLst>
          </p:cNvPr>
          <p:cNvSpPr>
            <a:spLocks noGrp="1"/>
          </p:cNvSpPr>
          <p:nvPr>
            <p:ph idx="1"/>
          </p:nvPr>
        </p:nvSpPr>
        <p:spPr>
          <a:xfrm>
            <a:off x="347870" y="1698002"/>
            <a:ext cx="8338930" cy="4428161"/>
          </a:xfrm>
        </p:spPr>
        <p:txBody>
          <a:bodyPr/>
          <a:lstStyle/>
          <a:p>
            <a:r>
              <a:rPr lang="en-US" sz="2400" dirty="0">
                <a:latin typeface="Georgia" panose="02040502050405020303" pitchFamily="18" charset="0"/>
              </a:rPr>
              <a:t>Query 2: Top 10 Hotels with respect to the total revenue generated.</a:t>
            </a:r>
          </a:p>
        </p:txBody>
      </p:sp>
      <p:pic>
        <p:nvPicPr>
          <p:cNvPr id="3" name="Picture 2">
            <a:extLst>
              <a:ext uri="{FF2B5EF4-FFF2-40B4-BE49-F238E27FC236}">
                <a16:creationId xmlns:a16="http://schemas.microsoft.com/office/drawing/2014/main" id="{B96B84AE-B23C-4427-9599-5A0E44BDD396}"/>
              </a:ext>
            </a:extLst>
          </p:cNvPr>
          <p:cNvPicPr>
            <a:picLocks noChangeAspect="1"/>
          </p:cNvPicPr>
          <p:nvPr/>
        </p:nvPicPr>
        <p:blipFill>
          <a:blip r:embed="rId2"/>
          <a:stretch>
            <a:fillRect/>
          </a:stretch>
        </p:blipFill>
        <p:spPr>
          <a:xfrm>
            <a:off x="0" y="2573383"/>
            <a:ext cx="9144000" cy="3345307"/>
          </a:xfrm>
          <a:prstGeom prst="rect">
            <a:avLst/>
          </a:prstGeom>
        </p:spPr>
      </p:pic>
    </p:spTree>
    <p:extLst>
      <p:ext uri="{BB962C8B-B14F-4D97-AF65-F5344CB8AC3E}">
        <p14:creationId xmlns:p14="http://schemas.microsoft.com/office/powerpoint/2010/main" val="43598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eorgia" panose="02040502050405020303" pitchFamily="18" charset="0"/>
              </a:rPr>
              <a:t>ONLINE Hotel booking PORTAL: Queries</a:t>
            </a:r>
            <a:endParaRPr lang="en-US" sz="2400" dirty="0"/>
          </a:p>
        </p:txBody>
      </p:sp>
      <p:sp>
        <p:nvSpPr>
          <p:cNvPr id="6" name="Content Placeholder 5">
            <a:extLst>
              <a:ext uri="{FF2B5EF4-FFF2-40B4-BE49-F238E27FC236}">
                <a16:creationId xmlns:a16="http://schemas.microsoft.com/office/drawing/2014/main" id="{70185B07-B308-4EE0-9C9F-40E2EB98F7B5}"/>
              </a:ext>
            </a:extLst>
          </p:cNvPr>
          <p:cNvSpPr>
            <a:spLocks noGrp="1"/>
          </p:cNvSpPr>
          <p:nvPr>
            <p:ph idx="1"/>
          </p:nvPr>
        </p:nvSpPr>
        <p:spPr>
          <a:xfrm>
            <a:off x="347870" y="1698002"/>
            <a:ext cx="8338930" cy="4428161"/>
          </a:xfrm>
        </p:spPr>
        <p:txBody>
          <a:bodyPr/>
          <a:lstStyle/>
          <a:p>
            <a:r>
              <a:rPr lang="en-US" sz="2400" dirty="0">
                <a:latin typeface="Georgia" panose="02040502050405020303" pitchFamily="18" charset="0"/>
              </a:rPr>
              <a:t>Query 3: Top 10 cities containing worst hotel with respect to the ratings of the customers and state in which they belong.</a:t>
            </a:r>
          </a:p>
        </p:txBody>
      </p:sp>
      <p:pic>
        <p:nvPicPr>
          <p:cNvPr id="3" name="Picture 2">
            <a:extLst>
              <a:ext uri="{FF2B5EF4-FFF2-40B4-BE49-F238E27FC236}">
                <a16:creationId xmlns:a16="http://schemas.microsoft.com/office/drawing/2014/main" id="{86C9E429-5721-4265-A45C-E31BA1DD072A}"/>
              </a:ext>
            </a:extLst>
          </p:cNvPr>
          <p:cNvPicPr>
            <a:picLocks noChangeAspect="1"/>
          </p:cNvPicPr>
          <p:nvPr/>
        </p:nvPicPr>
        <p:blipFill>
          <a:blip r:embed="rId2"/>
          <a:stretch>
            <a:fillRect/>
          </a:stretch>
        </p:blipFill>
        <p:spPr>
          <a:xfrm>
            <a:off x="347870" y="2926080"/>
            <a:ext cx="8627165" cy="3518135"/>
          </a:xfrm>
          <a:prstGeom prst="rect">
            <a:avLst/>
          </a:prstGeom>
        </p:spPr>
      </p:pic>
    </p:spTree>
    <p:extLst>
      <p:ext uri="{BB962C8B-B14F-4D97-AF65-F5344CB8AC3E}">
        <p14:creationId xmlns:p14="http://schemas.microsoft.com/office/powerpoint/2010/main" val="1285771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eorgia" panose="02040502050405020303" pitchFamily="18" charset="0"/>
              </a:rPr>
              <a:t>ONLINE Hotel booking PORTAL: Queries</a:t>
            </a:r>
            <a:endParaRPr lang="en-US" sz="2400" dirty="0"/>
          </a:p>
        </p:txBody>
      </p:sp>
      <p:sp>
        <p:nvSpPr>
          <p:cNvPr id="6" name="Content Placeholder 5">
            <a:extLst>
              <a:ext uri="{FF2B5EF4-FFF2-40B4-BE49-F238E27FC236}">
                <a16:creationId xmlns:a16="http://schemas.microsoft.com/office/drawing/2014/main" id="{70185B07-B308-4EE0-9C9F-40E2EB98F7B5}"/>
              </a:ext>
            </a:extLst>
          </p:cNvPr>
          <p:cNvSpPr>
            <a:spLocks noGrp="1"/>
          </p:cNvSpPr>
          <p:nvPr>
            <p:ph idx="1"/>
          </p:nvPr>
        </p:nvSpPr>
        <p:spPr>
          <a:xfrm>
            <a:off x="347870" y="1698002"/>
            <a:ext cx="8338930" cy="4428161"/>
          </a:xfrm>
        </p:spPr>
        <p:txBody>
          <a:bodyPr/>
          <a:lstStyle/>
          <a:p>
            <a:r>
              <a:rPr lang="en-US" sz="2400" dirty="0">
                <a:latin typeface="Georgia" panose="02040502050405020303" pitchFamily="18" charset="0"/>
              </a:rPr>
              <a:t>Query 4: Busiest month for the booking in the hotel</a:t>
            </a:r>
          </a:p>
          <a:p>
            <a:endParaRPr lang="en-US" sz="2400" dirty="0"/>
          </a:p>
        </p:txBody>
      </p:sp>
      <p:pic>
        <p:nvPicPr>
          <p:cNvPr id="7" name="Picture 6">
            <a:extLst>
              <a:ext uri="{FF2B5EF4-FFF2-40B4-BE49-F238E27FC236}">
                <a16:creationId xmlns:a16="http://schemas.microsoft.com/office/drawing/2014/main" id="{4A71BB3D-2B64-4688-B557-1156FA1329C0}"/>
              </a:ext>
            </a:extLst>
          </p:cNvPr>
          <p:cNvPicPr>
            <a:picLocks noChangeAspect="1"/>
          </p:cNvPicPr>
          <p:nvPr/>
        </p:nvPicPr>
        <p:blipFill>
          <a:blip r:embed="rId2"/>
          <a:stretch>
            <a:fillRect/>
          </a:stretch>
        </p:blipFill>
        <p:spPr>
          <a:xfrm>
            <a:off x="0" y="2220685"/>
            <a:ext cx="9144000" cy="3683725"/>
          </a:xfrm>
          <a:prstGeom prst="rect">
            <a:avLst/>
          </a:prstGeom>
        </p:spPr>
      </p:pic>
    </p:spTree>
    <p:extLst>
      <p:ext uri="{BB962C8B-B14F-4D97-AF65-F5344CB8AC3E}">
        <p14:creationId xmlns:p14="http://schemas.microsoft.com/office/powerpoint/2010/main" val="376096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eorgia" panose="02040502050405020303" pitchFamily="18" charset="0"/>
              </a:rPr>
              <a:t>ONLINE Hotel booking PORTAL: Queries</a:t>
            </a:r>
            <a:endParaRPr lang="en-US" sz="2400" dirty="0"/>
          </a:p>
        </p:txBody>
      </p:sp>
      <p:sp>
        <p:nvSpPr>
          <p:cNvPr id="6" name="Content Placeholder 5">
            <a:extLst>
              <a:ext uri="{FF2B5EF4-FFF2-40B4-BE49-F238E27FC236}">
                <a16:creationId xmlns:a16="http://schemas.microsoft.com/office/drawing/2014/main" id="{70185B07-B308-4EE0-9C9F-40E2EB98F7B5}"/>
              </a:ext>
            </a:extLst>
          </p:cNvPr>
          <p:cNvSpPr>
            <a:spLocks noGrp="1"/>
          </p:cNvSpPr>
          <p:nvPr>
            <p:ph idx="1"/>
          </p:nvPr>
        </p:nvSpPr>
        <p:spPr>
          <a:xfrm>
            <a:off x="347870" y="1698002"/>
            <a:ext cx="8338930" cy="4428161"/>
          </a:xfrm>
        </p:spPr>
        <p:txBody>
          <a:bodyPr/>
          <a:lstStyle/>
          <a:p>
            <a:r>
              <a:rPr lang="en-US" sz="2400" dirty="0">
                <a:latin typeface="Georgia" panose="02040502050405020303" pitchFamily="18" charset="0"/>
              </a:rPr>
              <a:t>Query 5: Hotels which serves good food on basis of the customers reviews.</a:t>
            </a:r>
          </a:p>
          <a:p>
            <a:endParaRPr lang="en-US" dirty="0"/>
          </a:p>
        </p:txBody>
      </p:sp>
      <p:pic>
        <p:nvPicPr>
          <p:cNvPr id="4" name="Picture 3">
            <a:extLst>
              <a:ext uri="{FF2B5EF4-FFF2-40B4-BE49-F238E27FC236}">
                <a16:creationId xmlns:a16="http://schemas.microsoft.com/office/drawing/2014/main" id="{CD2A1450-0BE3-4C1D-A189-48C466D9D491}"/>
              </a:ext>
            </a:extLst>
          </p:cNvPr>
          <p:cNvPicPr>
            <a:picLocks noChangeAspect="1"/>
          </p:cNvPicPr>
          <p:nvPr/>
        </p:nvPicPr>
        <p:blipFill>
          <a:blip r:embed="rId2"/>
          <a:stretch>
            <a:fillRect/>
          </a:stretch>
        </p:blipFill>
        <p:spPr>
          <a:xfrm>
            <a:off x="504825" y="2442754"/>
            <a:ext cx="8134350" cy="3683409"/>
          </a:xfrm>
          <a:prstGeom prst="rect">
            <a:avLst/>
          </a:prstGeom>
        </p:spPr>
      </p:pic>
    </p:spTree>
    <p:extLst>
      <p:ext uri="{BB962C8B-B14F-4D97-AF65-F5344CB8AC3E}">
        <p14:creationId xmlns:p14="http://schemas.microsoft.com/office/powerpoint/2010/main" val="4023523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B290A3-0012-4033-87E0-955DD5212424}"/>
              </a:ext>
            </a:extLst>
          </p:cNvPr>
          <p:cNvSpPr txBox="1"/>
          <p:nvPr/>
        </p:nvSpPr>
        <p:spPr>
          <a:xfrm>
            <a:off x="2599508" y="929250"/>
            <a:ext cx="4023359" cy="1015663"/>
          </a:xfrm>
          <a:prstGeom prst="rect">
            <a:avLst/>
          </a:prstGeom>
          <a:noFill/>
        </p:spPr>
        <p:txBody>
          <a:bodyPr wrap="square" rtlCol="0">
            <a:spAutoFit/>
          </a:bodyPr>
          <a:lstStyle/>
          <a:p>
            <a:r>
              <a:rPr lang="en-IN" sz="6000" dirty="0">
                <a:latin typeface="Georgia" panose="02040502050405020303" pitchFamily="18" charset="0"/>
              </a:rPr>
              <a:t>Thank You</a:t>
            </a:r>
          </a:p>
        </p:txBody>
      </p:sp>
    </p:spTree>
    <p:extLst>
      <p:ext uri="{BB962C8B-B14F-4D97-AF65-F5344CB8AC3E}">
        <p14:creationId xmlns:p14="http://schemas.microsoft.com/office/powerpoint/2010/main" val="3124192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DB657A-3726-4026-8FF5-3A419B504C7B}"/>
              </a:ext>
            </a:extLst>
          </p:cNvPr>
          <p:cNvSpPr>
            <a:spLocks noGrp="1"/>
          </p:cNvSpPr>
          <p:nvPr>
            <p:ph type="title"/>
          </p:nvPr>
        </p:nvSpPr>
        <p:spPr>
          <a:xfrm>
            <a:off x="1436914" y="250705"/>
            <a:ext cx="8229600" cy="775541"/>
          </a:xfrm>
        </p:spPr>
        <p:txBody>
          <a:bodyPr/>
          <a:lstStyle/>
          <a:p>
            <a:pPr algn="just">
              <a:lnSpc>
                <a:spcPct val="80000"/>
              </a:lnSpc>
              <a:spcBef>
                <a:spcPct val="20000"/>
              </a:spcBef>
            </a:pPr>
            <a:r>
              <a:rPr lang="en-US" sz="3600" b="0" dirty="0">
                <a:solidFill>
                  <a:schemeClr val="bg1"/>
                </a:solidFill>
                <a:latin typeface="Georgia" panose="02040502050405020303" pitchFamily="18" charset="0"/>
                <a:ea typeface="+mn-ea"/>
                <a:cs typeface="+mn-cs"/>
              </a:rPr>
              <a:t>Contents</a:t>
            </a:r>
            <a:endParaRPr lang="en-US" b="0" dirty="0">
              <a:solidFill>
                <a:schemeClr val="bg1"/>
              </a:solidFill>
              <a:latin typeface="Georgia" panose="02040502050405020303" pitchFamily="18" charset="0"/>
              <a:ea typeface="+mn-ea"/>
              <a:cs typeface="+mn-cs"/>
            </a:endParaRPr>
          </a:p>
        </p:txBody>
      </p:sp>
      <p:sp>
        <p:nvSpPr>
          <p:cNvPr id="7" name="Content Placeholder 2">
            <a:extLst>
              <a:ext uri="{FF2B5EF4-FFF2-40B4-BE49-F238E27FC236}">
                <a16:creationId xmlns:a16="http://schemas.microsoft.com/office/drawing/2014/main" id="{939B80FD-3F1F-44CB-9F4F-4412EF81A619}"/>
              </a:ext>
            </a:extLst>
          </p:cNvPr>
          <p:cNvSpPr txBox="1">
            <a:spLocks/>
          </p:cNvSpPr>
          <p:nvPr/>
        </p:nvSpPr>
        <p:spPr>
          <a:xfrm>
            <a:off x="457200" y="2599508"/>
            <a:ext cx="8229600" cy="5264329"/>
          </a:xfrm>
          <a:prstGeom prst="rect">
            <a:avLst/>
          </a:prstGeom>
        </p:spPr>
        <p:txBody>
          <a:bodyPr vert="horz" lIns="91440" tIns="45720" rIns="91440" bIns="45720" rtlCol="0" anchor="b">
            <a:normAutofit fontScale="70000" lnSpcReduction="20000"/>
          </a:bodyPr>
          <a:lstStyle>
            <a:lvl1pPr marL="0" indent="0" algn="l" defTabSz="457200" rtl="0" eaLnBrk="1" latinLnBrk="0" hangingPunct="1">
              <a:spcBef>
                <a:spcPct val="20000"/>
              </a:spcBef>
              <a:buFont typeface="Arial"/>
              <a:buNone/>
              <a:defRPr sz="2000" kern="1200">
                <a:solidFill>
                  <a:schemeClr val="tx1">
                    <a:tint val="75000"/>
                  </a:schemeClr>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en-US" sz="2600" dirty="0">
                <a:solidFill>
                  <a:schemeClr val="bg1">
                    <a:lumMod val="50000"/>
                  </a:schemeClr>
                </a:solidFill>
                <a:latin typeface="Georgia" panose="02040502050405020303" pitchFamily="18" charset="0"/>
              </a:rPr>
              <a:t>Objective</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Stock</a:t>
            </a:r>
            <a:r>
              <a:rPr lang="en-US" sz="2600" dirty="0">
                <a:latin typeface="Georgia" panose="02040502050405020303" pitchFamily="18" charset="0"/>
              </a:rPr>
              <a:t> </a:t>
            </a:r>
            <a:r>
              <a:rPr lang="en-US" sz="2200" dirty="0">
                <a:latin typeface="Georgia" panose="02040502050405020303" pitchFamily="18" charset="0"/>
              </a:rPr>
              <a:t>Market </a:t>
            </a:r>
            <a:r>
              <a:rPr lang="en-US" sz="2600" dirty="0">
                <a:latin typeface="Georgia" panose="02040502050405020303" pitchFamily="18" charset="0"/>
              </a:rPr>
              <a:t>: Assumptions</a:t>
            </a:r>
            <a:endParaRPr lang="en-US" sz="2600" dirty="0">
              <a:solidFill>
                <a:schemeClr val="bg1">
                  <a:lumMod val="50000"/>
                </a:schemeClr>
              </a:solidFill>
              <a:latin typeface="Georgia" panose="02040502050405020303" pitchFamily="18" charset="0"/>
            </a:endParaRPr>
          </a:p>
          <a:p>
            <a:pPr marL="342900" indent="-342900" algn="just">
              <a:lnSpc>
                <a:spcPct val="170000"/>
              </a:lnSpc>
              <a:buFont typeface="Arial" panose="020B0604020202020204" pitchFamily="34" charset="0"/>
              <a:buChar char="•"/>
            </a:pPr>
            <a:r>
              <a:rPr lang="en-US" sz="2200" dirty="0">
                <a:latin typeface="Georgia" panose="02040502050405020303" pitchFamily="18" charset="0"/>
              </a:rPr>
              <a:t>Stock</a:t>
            </a:r>
            <a:r>
              <a:rPr lang="en-US" sz="2600" dirty="0">
                <a:latin typeface="Georgia" panose="02040502050405020303" pitchFamily="18" charset="0"/>
              </a:rPr>
              <a:t> </a:t>
            </a:r>
            <a:r>
              <a:rPr lang="en-US" sz="2200" dirty="0">
                <a:latin typeface="Georgia" panose="02040502050405020303" pitchFamily="18" charset="0"/>
              </a:rPr>
              <a:t>Market : Dimensional Model</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Stock</a:t>
            </a:r>
            <a:r>
              <a:rPr lang="en-US" sz="2600" dirty="0">
                <a:latin typeface="Georgia" panose="02040502050405020303" pitchFamily="18" charset="0"/>
              </a:rPr>
              <a:t> </a:t>
            </a:r>
            <a:r>
              <a:rPr lang="en-US" sz="2200" dirty="0">
                <a:latin typeface="Georgia" panose="02040502050405020303" pitchFamily="18" charset="0"/>
              </a:rPr>
              <a:t>Market : Facts Tables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Stock</a:t>
            </a:r>
            <a:r>
              <a:rPr lang="en-US" sz="2600" dirty="0">
                <a:latin typeface="Georgia" panose="02040502050405020303" pitchFamily="18" charset="0"/>
              </a:rPr>
              <a:t> </a:t>
            </a:r>
            <a:r>
              <a:rPr lang="en-US" sz="2200" dirty="0">
                <a:latin typeface="Georgia" panose="02040502050405020303" pitchFamily="18" charset="0"/>
              </a:rPr>
              <a:t>Market : Dimensions Tables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Stock</a:t>
            </a:r>
            <a:r>
              <a:rPr lang="en-US" sz="2600" dirty="0">
                <a:latin typeface="Georgia" panose="02040502050405020303" pitchFamily="18" charset="0"/>
              </a:rPr>
              <a:t> </a:t>
            </a:r>
            <a:r>
              <a:rPr lang="en-US" sz="2200" dirty="0">
                <a:latin typeface="Georgia" panose="02040502050405020303" pitchFamily="18" charset="0"/>
              </a:rPr>
              <a:t>Market : Queries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 Assumptions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database : ER Diagram</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 Dimensional Model</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 Facts Tables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 Dimensions Tables</a:t>
            </a:r>
          </a:p>
          <a:p>
            <a:pPr marL="342900" indent="-342900" algn="just">
              <a:lnSpc>
                <a:spcPct val="170000"/>
              </a:lnSpc>
              <a:buFont typeface="Arial" panose="020B0604020202020204" pitchFamily="34" charset="0"/>
              <a:buChar char="•"/>
            </a:pPr>
            <a:r>
              <a:rPr lang="en-US" sz="2200" dirty="0">
                <a:latin typeface="Georgia" panose="02040502050405020303" pitchFamily="18" charset="0"/>
              </a:rPr>
              <a:t>Online Hotel booking Portal : Queries</a:t>
            </a: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endParaRPr lang="en-US" sz="2400" dirty="0">
              <a:latin typeface="Georgia" panose="02040502050405020303" pitchFamily="18" charset="0"/>
            </a:endParaRPr>
          </a:p>
          <a:p>
            <a:pPr marL="342900" indent="-342900" algn="just">
              <a:buFont typeface="Arial" panose="020B0604020202020204" pitchFamily="34" charset="0"/>
              <a:buChar char="•"/>
            </a:pPr>
            <a:endParaRPr lang="en-US" sz="2400" dirty="0">
              <a:solidFill>
                <a:schemeClr val="bg1">
                  <a:lumMod val="50000"/>
                </a:schemeClr>
              </a:solidFill>
              <a:latin typeface="Georgia" panose="02040502050405020303" pitchFamily="18" charset="0"/>
            </a:endParaRPr>
          </a:p>
        </p:txBody>
      </p:sp>
    </p:spTree>
    <p:extLst>
      <p:ext uri="{BB962C8B-B14F-4D97-AF65-F5344CB8AC3E}">
        <p14:creationId xmlns:p14="http://schemas.microsoft.com/office/powerpoint/2010/main" val="339447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9F252-7B44-4C7A-902F-BDED2C6CDBA7}"/>
              </a:ext>
            </a:extLst>
          </p:cNvPr>
          <p:cNvSpPr>
            <a:spLocks noGrp="1"/>
          </p:cNvSpPr>
          <p:nvPr>
            <p:ph type="title"/>
          </p:nvPr>
        </p:nvSpPr>
        <p:spPr/>
        <p:txBody>
          <a:bodyPr/>
          <a:lstStyle/>
          <a:p>
            <a:r>
              <a:rPr lang="en-US" sz="2800" dirty="0">
                <a:latin typeface="Georgia" panose="02040502050405020303" pitchFamily="18" charset="0"/>
              </a:rPr>
              <a:t>Stock</a:t>
            </a:r>
            <a:r>
              <a:rPr lang="en-US" sz="3200" dirty="0">
                <a:latin typeface="Georgia" panose="02040502050405020303" pitchFamily="18" charset="0"/>
              </a:rPr>
              <a:t> </a:t>
            </a:r>
            <a:r>
              <a:rPr lang="en-US" sz="2800" dirty="0">
                <a:latin typeface="Georgia" panose="02040502050405020303" pitchFamily="18" charset="0"/>
              </a:rPr>
              <a:t>Market </a:t>
            </a:r>
            <a:r>
              <a:rPr lang="en-US" sz="3200" dirty="0">
                <a:latin typeface="Georgia" panose="02040502050405020303" pitchFamily="18" charset="0"/>
              </a:rPr>
              <a:t>: Assumptions</a:t>
            </a:r>
            <a:endParaRPr lang="en-US" dirty="0">
              <a:latin typeface="Georgia" panose="02040502050405020303" pitchFamily="18" charset="0"/>
            </a:endParaRPr>
          </a:p>
        </p:txBody>
      </p:sp>
      <p:sp>
        <p:nvSpPr>
          <p:cNvPr id="3" name="Content Placeholder 2">
            <a:extLst>
              <a:ext uri="{FF2B5EF4-FFF2-40B4-BE49-F238E27FC236}">
                <a16:creationId xmlns:a16="http://schemas.microsoft.com/office/drawing/2014/main" id="{C43081EE-9FAC-4FFD-9648-F5DD4D34FCE8}"/>
              </a:ext>
            </a:extLst>
          </p:cNvPr>
          <p:cNvSpPr>
            <a:spLocks noGrp="1"/>
          </p:cNvSpPr>
          <p:nvPr>
            <p:ph idx="1"/>
          </p:nvPr>
        </p:nvSpPr>
        <p:spPr>
          <a:xfrm>
            <a:off x="417443" y="1698002"/>
            <a:ext cx="8269357" cy="4428161"/>
          </a:xfrm>
        </p:spPr>
        <p:txBody>
          <a:bodyPr>
            <a:normAutofit fontScale="92500" lnSpcReduction="20000"/>
          </a:bodyPr>
          <a:lstStyle/>
          <a:p>
            <a:pPr lvl="0"/>
            <a:r>
              <a:rPr lang="en-US" dirty="0">
                <a:latin typeface="Georgia" panose="02040502050405020303" pitchFamily="18" charset="0"/>
              </a:rPr>
              <a:t>Stock’s low, high, open and close prices are recorded in one currency.</a:t>
            </a:r>
            <a:endParaRPr lang="en-IN" dirty="0">
              <a:latin typeface="Georgia" panose="02040502050405020303" pitchFamily="18" charset="0"/>
            </a:endParaRPr>
          </a:p>
          <a:p>
            <a:pPr lvl="0"/>
            <a:r>
              <a:rPr lang="en-US" dirty="0">
                <a:latin typeface="Georgia" panose="02040502050405020303" pitchFamily="18" charset="0"/>
              </a:rPr>
              <a:t>Granularity is one of the important aspects as we aim to check for stock fluctuations. The daily seasonality of stock prices is considered.</a:t>
            </a:r>
            <a:endParaRPr lang="en-IN" dirty="0">
              <a:latin typeface="Georgia" panose="02040502050405020303" pitchFamily="18" charset="0"/>
            </a:endParaRPr>
          </a:p>
          <a:p>
            <a:pPr lvl="0"/>
            <a:r>
              <a:rPr lang="en-US" dirty="0">
                <a:latin typeface="Georgia" panose="02040502050405020303" pitchFamily="18" charset="0"/>
              </a:rPr>
              <a:t>Once the data is recorded, no updates will be made to past data.</a:t>
            </a:r>
            <a:endParaRPr lang="en-IN" dirty="0">
              <a:latin typeface="Georgia" panose="02040502050405020303" pitchFamily="18" charset="0"/>
            </a:endParaRPr>
          </a:p>
          <a:p>
            <a:pPr lvl="0"/>
            <a:r>
              <a:rPr lang="en-US" dirty="0">
                <a:latin typeface="Georgia" panose="02040502050405020303" pitchFamily="18" charset="0"/>
              </a:rPr>
              <a:t>The event has an impact on stock prices and we have categorized event type as a Natural disaster and Unnatural Disasters.</a:t>
            </a:r>
            <a:endParaRPr lang="en-IN" dirty="0">
              <a:latin typeface="Georgia" panose="02040502050405020303" pitchFamily="18" charset="0"/>
            </a:endParaRP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096238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eorgia" panose="02040502050405020303" pitchFamily="18" charset="0"/>
              </a:rPr>
              <a:t>STOCK MARKET: Dimensional Model</a:t>
            </a:r>
          </a:p>
        </p:txBody>
      </p:sp>
      <p:pic>
        <p:nvPicPr>
          <p:cNvPr id="8" name="Picture 7">
            <a:extLst>
              <a:ext uri="{FF2B5EF4-FFF2-40B4-BE49-F238E27FC236}">
                <a16:creationId xmlns:a16="http://schemas.microsoft.com/office/drawing/2014/main" id="{29B08761-9E3D-46F6-93FE-44118EEA8D9D}"/>
              </a:ext>
            </a:extLst>
          </p:cNvPr>
          <p:cNvPicPr>
            <a:picLocks noChangeAspect="1"/>
          </p:cNvPicPr>
          <p:nvPr/>
        </p:nvPicPr>
        <p:blipFill>
          <a:blip r:embed="rId3"/>
          <a:stretch>
            <a:fillRect/>
          </a:stretch>
        </p:blipFill>
        <p:spPr>
          <a:xfrm>
            <a:off x="936301" y="1013791"/>
            <a:ext cx="7214069" cy="5844209"/>
          </a:xfrm>
          <a:prstGeom prst="rect">
            <a:avLst/>
          </a:prstGeom>
        </p:spPr>
      </p:pic>
    </p:spTree>
    <p:extLst>
      <p:ext uri="{BB962C8B-B14F-4D97-AF65-F5344CB8AC3E}">
        <p14:creationId xmlns:p14="http://schemas.microsoft.com/office/powerpoint/2010/main" val="158141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Georgia" panose="02040502050405020303" pitchFamily="18" charset="0"/>
              </a:rPr>
              <a:t>STOCK MARKET : </a:t>
            </a:r>
            <a:r>
              <a:rPr lang="en-US" dirty="0">
                <a:latin typeface="Georgia" panose="02040502050405020303" pitchFamily="18" charset="0"/>
              </a:rPr>
              <a:t>FACTS TABLES</a:t>
            </a:r>
          </a:p>
        </p:txBody>
      </p:sp>
      <p:sp>
        <p:nvSpPr>
          <p:cNvPr id="4" name="Content Placeholder 3">
            <a:extLst>
              <a:ext uri="{FF2B5EF4-FFF2-40B4-BE49-F238E27FC236}">
                <a16:creationId xmlns:a16="http://schemas.microsoft.com/office/drawing/2014/main" id="{B96AB749-A421-4B99-A597-4D892940BA4D}"/>
              </a:ext>
            </a:extLst>
          </p:cNvPr>
          <p:cNvSpPr>
            <a:spLocks noGrp="1"/>
          </p:cNvSpPr>
          <p:nvPr>
            <p:ph idx="1"/>
          </p:nvPr>
        </p:nvSpPr>
        <p:spPr/>
        <p:txBody>
          <a:bodyPr>
            <a:normAutofit/>
          </a:bodyPr>
          <a:lstStyle/>
          <a:p>
            <a:pPr>
              <a:buFont typeface="Wingdings" panose="05000000000000000000" pitchFamily="2" charset="2"/>
              <a:buChar char="v"/>
            </a:pPr>
            <a:r>
              <a:rPr lang="en-US" dirty="0">
                <a:latin typeface="Georgia" panose="02040502050405020303" pitchFamily="18" charset="0"/>
              </a:rPr>
              <a:t>	</a:t>
            </a:r>
            <a:r>
              <a:rPr lang="en-US" sz="2400" b="1" dirty="0">
                <a:latin typeface="Georgia" panose="02040502050405020303" pitchFamily="18" charset="0"/>
              </a:rPr>
              <a:t>STOCK_FACT</a:t>
            </a:r>
            <a:r>
              <a:rPr lang="en-IN" sz="2400" b="1" dirty="0">
                <a:latin typeface="Georgia" panose="02040502050405020303" pitchFamily="18" charset="0"/>
              </a:rPr>
              <a:t>: </a:t>
            </a:r>
          </a:p>
          <a:p>
            <a:pPr marL="400050" lvl="1" indent="0">
              <a:buNone/>
            </a:pPr>
            <a:r>
              <a:rPr lang="en-US" dirty="0">
                <a:latin typeface="Georgia" panose="02040502050405020303" pitchFamily="18" charset="0"/>
              </a:rPr>
              <a:t>TICKER_SYMBOL, DATE_ID, EVENT_ID, OPEN, HIGH, LOW, CLOSE, VOLUME.</a:t>
            </a:r>
            <a:endParaRPr lang="en-IN" b="1" dirty="0">
              <a:latin typeface="Georgia" panose="02040502050405020303" pitchFamily="18" charset="0"/>
            </a:endParaRPr>
          </a:p>
          <a:p>
            <a:pPr>
              <a:buFont typeface="Wingdings" panose="05000000000000000000" pitchFamily="2" charset="2"/>
              <a:buChar char="v"/>
            </a:pPr>
            <a:r>
              <a:rPr lang="en-US" sz="2400" dirty="0">
                <a:latin typeface="Georgia" panose="02040502050405020303" pitchFamily="18" charset="0"/>
              </a:rPr>
              <a:t>	</a:t>
            </a:r>
            <a:r>
              <a:rPr lang="en-US" sz="2400" b="1" dirty="0">
                <a:latin typeface="Georgia" panose="02040502050405020303" pitchFamily="18" charset="0"/>
              </a:rPr>
              <a:t>TRANSACTION_FACT</a:t>
            </a:r>
            <a:r>
              <a:rPr lang="en-IN" sz="2400" b="1" dirty="0">
                <a:latin typeface="Georgia" panose="02040502050405020303" pitchFamily="18" charset="0"/>
              </a:rPr>
              <a:t>: </a:t>
            </a:r>
          </a:p>
          <a:p>
            <a:pPr marL="400050" lvl="1" indent="0">
              <a:buNone/>
            </a:pPr>
            <a:r>
              <a:rPr lang="en-US" dirty="0">
                <a:latin typeface="Georgia" panose="02040502050405020303" pitchFamily="18" charset="0"/>
              </a:rPr>
              <a:t>TRASACTION_ID, CUSTOMER_ID, DATE_ID, TICKER_SYMBOL, EXCHANGE_ID, SHARES_SOLD, SHARES_PURCHASED, TRANSACTION_SK.</a:t>
            </a:r>
          </a:p>
        </p:txBody>
      </p:sp>
    </p:spTree>
    <p:extLst>
      <p:ext uri="{BB962C8B-B14F-4D97-AF65-F5344CB8AC3E}">
        <p14:creationId xmlns:p14="http://schemas.microsoft.com/office/powerpoint/2010/main" val="3986619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096" y="175109"/>
            <a:ext cx="7077770" cy="566873"/>
          </a:xfrm>
        </p:spPr>
        <p:txBody>
          <a:bodyPr/>
          <a:lstStyle/>
          <a:p>
            <a:pPr algn="just"/>
            <a:r>
              <a:rPr lang="en-US" sz="2400" dirty="0">
                <a:latin typeface="Georgia" panose="02040502050405020303" pitchFamily="18" charset="0"/>
              </a:rPr>
              <a:t>STOCK MARKET: Dimensional TABLES</a:t>
            </a:r>
            <a:endParaRPr lang="en-US" sz="2400" dirty="0">
              <a:solidFill>
                <a:schemeClr val="bg1">
                  <a:lumMod val="50000"/>
                </a:schemeClr>
              </a:solidFill>
              <a:latin typeface="Georgia" panose="02040502050405020303" pitchFamily="18" charset="0"/>
            </a:endParaRPr>
          </a:p>
        </p:txBody>
      </p:sp>
      <p:sp>
        <p:nvSpPr>
          <p:cNvPr id="3" name="Content Placeholder 2"/>
          <p:cNvSpPr>
            <a:spLocks noGrp="1"/>
          </p:cNvSpPr>
          <p:nvPr>
            <p:ph idx="1"/>
          </p:nvPr>
        </p:nvSpPr>
        <p:spPr>
          <a:xfrm>
            <a:off x="268357" y="1698002"/>
            <a:ext cx="8418443" cy="4428161"/>
          </a:xfrm>
        </p:spPr>
        <p:txBody>
          <a:bodyPr>
            <a:normAutofit lnSpcReduction="10000"/>
          </a:bodyPr>
          <a:lstStyle/>
          <a:p>
            <a:pPr>
              <a:buFont typeface="Wingdings" panose="05000000000000000000" pitchFamily="2" charset="2"/>
              <a:buChar char="v"/>
            </a:pPr>
            <a:r>
              <a:rPr lang="en-US" sz="2000" b="1" dirty="0">
                <a:latin typeface="Georgia" panose="02040502050405020303" pitchFamily="18" charset="0"/>
              </a:rPr>
              <a:t>DIM_DATE</a:t>
            </a:r>
            <a:r>
              <a:rPr lang="en-IN" sz="2000" b="1" dirty="0">
                <a:latin typeface="Georgia" panose="02040502050405020303" pitchFamily="18" charset="0"/>
              </a:rPr>
              <a:t>: </a:t>
            </a:r>
            <a:r>
              <a:rPr lang="en-US" sz="2000" dirty="0">
                <a:latin typeface="Georgia" panose="02040502050405020303" pitchFamily="18" charset="0"/>
              </a:rPr>
              <a:t>DATE_ID, TIME_ID, THE_DATE, YEAR, QUARTER_NUMBER_CALENDER, QUARTER, MONTH_NUMBER_CALENDER, MONTH, WEEK_OF_YEAR, WEEK_OF_MONTH, DAY_OF_YEAR, DAY_OF_MONTH, DAY_OF_WEEK_NUMBER, DAY_OF_WEEK, IS_WEEKDAY, NH_SEASON, SH_SEASON, IS_THIS_YEAR, IS_THIS_YEAR, IS_NEXT_YEAR, IS_THIS_QUARTER, IS_LAST_QUARTER, IS_THIS_MONTH, IS_NEXT_MONTH, IS_THIS_WEEK, IS_LAST_WEEK, FISCAL_YEAR, FISCAL_MONTH, FISCAL_QUARTER, HOLIDAY_INDICATOR, IS_TODAY, IS_TOMORROW, IS_YESTERDAY.</a:t>
            </a:r>
          </a:p>
          <a:p>
            <a:pPr>
              <a:buFont typeface="Wingdings" panose="05000000000000000000" pitchFamily="2" charset="2"/>
              <a:buChar char="v"/>
            </a:pPr>
            <a:r>
              <a:rPr lang="en-US" sz="2000" b="1" dirty="0">
                <a:latin typeface="Georgia" panose="02040502050405020303" pitchFamily="18" charset="0"/>
              </a:rPr>
              <a:t>	DIM_TIME: </a:t>
            </a:r>
            <a:r>
              <a:rPr lang="en-US" sz="2000" dirty="0">
                <a:latin typeface="Georgia" panose="02040502050405020303" pitchFamily="18" charset="0"/>
              </a:rPr>
              <a:t>TIME_ID, THE_TIME_24, THE_TIME_12, HOUR_24, HOUR_12, MINUTE, SECOND, MERIDIEN.</a:t>
            </a:r>
          </a:p>
          <a:p>
            <a:pPr>
              <a:buFont typeface="Wingdings" panose="05000000000000000000" pitchFamily="2" charset="2"/>
              <a:buChar char="v"/>
            </a:pPr>
            <a:r>
              <a:rPr lang="en-US" sz="2000" b="1" dirty="0">
                <a:latin typeface="Georgia" panose="02040502050405020303" pitchFamily="18" charset="0"/>
              </a:rPr>
              <a:t>	DIM_EXCHANGE: </a:t>
            </a:r>
            <a:r>
              <a:rPr lang="en-US" sz="2000" dirty="0">
                <a:latin typeface="Georgia" panose="02040502050405020303" pitchFamily="18" charset="0"/>
              </a:rPr>
              <a:t>EXCHANGE_ID, TICKER_SYMBOL, DATE_ID, EXCHANGE_NAME.</a:t>
            </a:r>
            <a:endParaRPr lang="en-IN" sz="2000" b="1" dirty="0">
              <a:latin typeface="Georgia" panose="02040502050405020303" pitchFamily="18" charset="0"/>
            </a:endParaRPr>
          </a:p>
        </p:txBody>
      </p:sp>
    </p:spTree>
    <p:extLst>
      <p:ext uri="{BB962C8B-B14F-4D97-AF65-F5344CB8AC3E}">
        <p14:creationId xmlns:p14="http://schemas.microsoft.com/office/powerpoint/2010/main" val="978388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eorgia" panose="02040502050405020303" pitchFamily="18" charset="0"/>
              </a:rPr>
              <a:t>STOCK MARKET : DIMENSIONS TABLES</a:t>
            </a:r>
            <a:endParaRPr lang="en-US" sz="2800" dirty="0"/>
          </a:p>
        </p:txBody>
      </p:sp>
      <p:sp>
        <p:nvSpPr>
          <p:cNvPr id="3" name="Content Placeholder 2"/>
          <p:cNvSpPr>
            <a:spLocks noGrp="1"/>
          </p:cNvSpPr>
          <p:nvPr>
            <p:ph idx="1"/>
          </p:nvPr>
        </p:nvSpPr>
        <p:spPr>
          <a:xfrm>
            <a:off x="268357" y="2037522"/>
            <a:ext cx="8418443" cy="4088641"/>
          </a:xfrm>
        </p:spPr>
        <p:txBody>
          <a:bodyPr>
            <a:normAutofit/>
          </a:bodyPr>
          <a:lstStyle/>
          <a:p>
            <a:pPr>
              <a:buFont typeface="Wingdings" panose="05000000000000000000" pitchFamily="2" charset="2"/>
              <a:buChar char="v"/>
            </a:pPr>
            <a:r>
              <a:rPr lang="en-US" sz="2000" b="1" dirty="0"/>
              <a:t>	</a:t>
            </a:r>
            <a:r>
              <a:rPr lang="en-US" sz="2000" b="1" dirty="0">
                <a:latin typeface="Georgia" panose="02040502050405020303" pitchFamily="18" charset="0"/>
              </a:rPr>
              <a:t>DIM_CUSTOMER: </a:t>
            </a:r>
            <a:r>
              <a:rPr lang="en-US" sz="2000" dirty="0">
                <a:latin typeface="Georgia" panose="02040502050405020303" pitchFamily="18" charset="0"/>
              </a:rPr>
              <a:t>CUSTOMER_ID, DATE_ID, CUSTOMER_FNAME,    CUSTOMER_LNAME, SHARE_QUANTITY, STREET, STATE, ZIP, PHONE.</a:t>
            </a:r>
          </a:p>
          <a:p>
            <a:pPr>
              <a:buFont typeface="Wingdings" panose="05000000000000000000" pitchFamily="2" charset="2"/>
              <a:buChar char="v"/>
            </a:pPr>
            <a:r>
              <a:rPr lang="en-US" sz="2000" dirty="0">
                <a:latin typeface="Georgia" panose="02040502050405020303" pitchFamily="18" charset="0"/>
              </a:rPr>
              <a:t>	</a:t>
            </a:r>
            <a:r>
              <a:rPr lang="en-US" sz="2000" b="1" dirty="0">
                <a:latin typeface="Georgia" panose="02040502050405020303" pitchFamily="18" charset="0"/>
              </a:rPr>
              <a:t>DIM_STOCK: </a:t>
            </a:r>
            <a:r>
              <a:rPr lang="en-US" sz="2000" dirty="0">
                <a:latin typeface="Georgia" panose="02040502050405020303" pitchFamily="18" charset="0"/>
              </a:rPr>
              <a:t>COMPANY_ID, TICKER_SYMBOL, GICS_SECTOR, DATE_REMOVED, DATE_ADDED, NOTE.</a:t>
            </a:r>
            <a:endParaRPr lang="en-IN" sz="2000" b="1" dirty="0">
              <a:latin typeface="Georgia" panose="02040502050405020303" pitchFamily="18" charset="0"/>
            </a:endParaRPr>
          </a:p>
        </p:txBody>
      </p:sp>
    </p:spTree>
    <p:extLst>
      <p:ext uri="{BB962C8B-B14F-4D97-AF65-F5344CB8AC3E}">
        <p14:creationId xmlns:p14="http://schemas.microsoft.com/office/powerpoint/2010/main" val="3177706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Georgia" panose="02040502050405020303" pitchFamily="18" charset="0"/>
              </a:rPr>
              <a:t>STOCK MARKET : </a:t>
            </a:r>
            <a:r>
              <a:rPr lang="en-US" dirty="0">
                <a:latin typeface="Georgia" panose="02040502050405020303" pitchFamily="18" charset="0"/>
              </a:rPr>
              <a:t>Queries</a:t>
            </a:r>
          </a:p>
        </p:txBody>
      </p:sp>
      <p:sp>
        <p:nvSpPr>
          <p:cNvPr id="3" name="Content Placeholder 2"/>
          <p:cNvSpPr>
            <a:spLocks noGrp="1"/>
          </p:cNvSpPr>
          <p:nvPr>
            <p:ph idx="1"/>
          </p:nvPr>
        </p:nvSpPr>
        <p:spPr>
          <a:xfrm>
            <a:off x="526774" y="1698002"/>
            <a:ext cx="8160026" cy="4428161"/>
          </a:xfrm>
        </p:spPr>
        <p:txBody>
          <a:bodyPr>
            <a:normAutofit/>
          </a:bodyPr>
          <a:lstStyle/>
          <a:p>
            <a:r>
              <a:rPr lang="en-US" sz="2400" dirty="0">
                <a:latin typeface="Georgia" panose="02040502050405020303" pitchFamily="18" charset="0"/>
              </a:rPr>
              <a:t>Query 1: Highest and lowest stock value on a particular date.</a:t>
            </a:r>
          </a:p>
        </p:txBody>
      </p:sp>
      <p:pic>
        <p:nvPicPr>
          <p:cNvPr id="5" name="Picture 4">
            <a:extLst>
              <a:ext uri="{FF2B5EF4-FFF2-40B4-BE49-F238E27FC236}">
                <a16:creationId xmlns:a16="http://schemas.microsoft.com/office/drawing/2014/main" id="{99DC97BD-8374-492B-B7C5-703FE7EC66FB}"/>
              </a:ext>
            </a:extLst>
          </p:cNvPr>
          <p:cNvPicPr>
            <a:picLocks noChangeAspect="1"/>
          </p:cNvPicPr>
          <p:nvPr/>
        </p:nvPicPr>
        <p:blipFill>
          <a:blip r:embed="rId2"/>
          <a:stretch>
            <a:fillRect/>
          </a:stretch>
        </p:blipFill>
        <p:spPr>
          <a:xfrm>
            <a:off x="792231" y="2656233"/>
            <a:ext cx="6006133" cy="3314700"/>
          </a:xfrm>
          <a:prstGeom prst="rect">
            <a:avLst/>
          </a:prstGeom>
        </p:spPr>
      </p:pic>
    </p:spTree>
    <p:extLst>
      <p:ext uri="{BB962C8B-B14F-4D97-AF65-F5344CB8AC3E}">
        <p14:creationId xmlns:p14="http://schemas.microsoft.com/office/powerpoint/2010/main" val="2868583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908</Words>
  <Application>Microsoft Office PowerPoint</Application>
  <PresentationFormat>On-screen Show (4:3)</PresentationFormat>
  <Paragraphs>88</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Georgia</vt:lpstr>
      <vt:lpstr>Wingdings</vt:lpstr>
      <vt:lpstr>Office Theme</vt:lpstr>
      <vt:lpstr>Data warehouse design Assignment 1 Group 2</vt:lpstr>
      <vt:lpstr>Objective</vt:lpstr>
      <vt:lpstr>Contents</vt:lpstr>
      <vt:lpstr>Stock Market : Assumptions</vt:lpstr>
      <vt:lpstr>STOCK MARKET: Dimensional Model</vt:lpstr>
      <vt:lpstr>STOCK MARKET : FACTS TABLES</vt:lpstr>
      <vt:lpstr>STOCK MARKET: Dimensional TABLES</vt:lpstr>
      <vt:lpstr>STOCK MARKET : DIMENSIONS TABLES</vt:lpstr>
      <vt:lpstr>STOCK MARKET : Queries</vt:lpstr>
      <vt:lpstr>STOCK MARKET : Queries</vt:lpstr>
      <vt:lpstr>STOCK MARKET : Queries</vt:lpstr>
      <vt:lpstr>STOCK MARKET : Queries</vt:lpstr>
      <vt:lpstr>STOCK MARKET : Queries</vt:lpstr>
      <vt:lpstr>ONLINE Hotel booking PORTAL assumptions</vt:lpstr>
      <vt:lpstr>ONLINE Hotel booking PORTAL database : ER Diagram</vt:lpstr>
      <vt:lpstr>Online Hotel booking Portal : Dimensional Model</vt:lpstr>
      <vt:lpstr>ONLINE Hotel booking PORTAL: FACTS TABLES</vt:lpstr>
      <vt:lpstr>ONLINE Hotel booking PORTAL: DIMENSIONS TABLES</vt:lpstr>
      <vt:lpstr>ONLINE Hotel booking PORTAL: Queries</vt:lpstr>
      <vt:lpstr>ONLINE Hotel booking PORTAL: Queries</vt:lpstr>
      <vt:lpstr>ONLINE Hotel booking PORTAL: Queries</vt:lpstr>
      <vt:lpstr>ONLINE Hotel booking PORTAL: Queries</vt:lpstr>
      <vt:lpstr>ONLINE Hotel booking PORTAL: Queries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Meagan Sapashe</dc:creator>
  <cp:lastModifiedBy>Deepesh Puthran</cp:lastModifiedBy>
  <cp:revision>53</cp:revision>
  <dcterms:created xsi:type="dcterms:W3CDTF">2016-06-10T18:03:38Z</dcterms:created>
  <dcterms:modified xsi:type="dcterms:W3CDTF">2018-03-18T05:53:06Z</dcterms:modified>
</cp:coreProperties>
</file>